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</p:sldIdLst>
  <p:sldSz cx="5851525" cy="3292475"/>
  <p:notesSz cx="6797675" cy="9926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CDDD"/>
    <a:srgbClr val="B3A8C5"/>
    <a:srgbClr val="9888B0"/>
    <a:srgbClr val="594E6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5740" autoAdjust="0"/>
  </p:normalViewPr>
  <p:slideViewPr>
    <p:cSldViewPr snapToGrid="0" snapToObjects="1">
      <p:cViewPr>
        <p:scale>
          <a:sx n="190" d="100"/>
          <a:sy n="190" d="100"/>
        </p:scale>
        <p:origin x="1790" y="384"/>
      </p:cViewPr>
      <p:guideLst>
        <p:guide orient="horz" pos="1037"/>
        <p:guide pos="1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16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67235" tIns="83617" rIns="167235" bIns="8361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67235" tIns="83617" rIns="167235" bIns="8361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8458" y="4715558"/>
            <a:ext cx="5440762" cy="4467794"/>
          </a:xfrm>
          <a:prstGeom prst="rect">
            <a:avLst/>
          </a:prstGeom>
        </p:spPr>
        <p:txBody>
          <a:bodyPr lIns="167235" tIns="83617" rIns="167235" bIns="8361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1143" y="9428422"/>
            <a:ext cx="2946532" cy="495524"/>
          </a:xfrm>
          <a:prstGeom prst="rect">
            <a:avLst/>
          </a:prstGeom>
        </p:spPr>
        <p:txBody>
          <a:bodyPr lIns="167235" tIns="83617" rIns="167235" bIns="83617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8458" y="4715558"/>
            <a:ext cx="5440762" cy="4467794"/>
          </a:xfrm>
          <a:prstGeom prst="rect">
            <a:avLst/>
          </a:prstGeom>
        </p:spPr>
        <p:txBody>
          <a:bodyPr lIns="167235" tIns="83617" rIns="167235" bIns="8361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1143" y="9428422"/>
            <a:ext cx="2946532" cy="495524"/>
          </a:xfrm>
          <a:prstGeom prst="rect">
            <a:avLst/>
          </a:prstGeom>
        </p:spPr>
        <p:txBody>
          <a:bodyPr lIns="167235" tIns="83617" rIns="167235" bIns="83617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8458" y="4715558"/>
            <a:ext cx="5440762" cy="4467794"/>
          </a:xfrm>
          <a:prstGeom prst="rect">
            <a:avLst/>
          </a:prstGeom>
        </p:spPr>
        <p:txBody>
          <a:bodyPr lIns="167235" tIns="83617" rIns="167235" bIns="8361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1143" y="9428422"/>
            <a:ext cx="2946532" cy="495524"/>
          </a:xfrm>
          <a:prstGeom prst="rect">
            <a:avLst/>
          </a:prstGeom>
        </p:spPr>
        <p:txBody>
          <a:bodyPr lIns="167235" tIns="83617" rIns="167235" bIns="83617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8458" y="4715558"/>
            <a:ext cx="5440762" cy="4467794"/>
          </a:xfrm>
          <a:prstGeom prst="rect">
            <a:avLst/>
          </a:prstGeom>
        </p:spPr>
        <p:txBody>
          <a:bodyPr lIns="167235" tIns="83617" rIns="167235" bIns="8361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1143" y="9428422"/>
            <a:ext cx="2946532" cy="495524"/>
          </a:xfrm>
          <a:prstGeom prst="rect">
            <a:avLst/>
          </a:prstGeom>
        </p:spPr>
        <p:txBody>
          <a:bodyPr lIns="167235" tIns="83617" rIns="167235" bIns="83617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11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62230" y="2115720"/>
            <a:ext cx="4973796" cy="653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56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62230" y="1395491"/>
            <a:ext cx="4973796" cy="72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92562" lvl="0" indent="-146281" algn="l">
              <a:spcBef>
                <a:spcPts val="25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280">
                <a:solidFill>
                  <a:srgbClr val="888888"/>
                </a:solidFill>
              </a:defRPr>
            </a:lvl1pPr>
            <a:lvl2pPr marL="585125" lvl="1" indent="-146281" algn="l">
              <a:spcBef>
                <a:spcPts val="23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152">
                <a:solidFill>
                  <a:srgbClr val="888888"/>
                </a:solidFill>
              </a:defRPr>
            </a:lvl2pPr>
            <a:lvl3pPr marL="877687" lvl="2" indent="-146281" algn="l">
              <a:spcBef>
                <a:spcPts val="20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24">
                <a:solidFill>
                  <a:srgbClr val="888888"/>
                </a:solidFill>
              </a:defRPr>
            </a:lvl3pPr>
            <a:lvl4pPr marL="1170249" lvl="3" indent="-146281" algn="l">
              <a:spcBef>
                <a:spcPts val="179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896">
                <a:solidFill>
                  <a:srgbClr val="888888"/>
                </a:solidFill>
              </a:defRPr>
            </a:lvl4pPr>
            <a:lvl5pPr marL="1462811" lvl="4" indent="-146281" algn="l">
              <a:spcBef>
                <a:spcPts val="179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896">
                <a:solidFill>
                  <a:srgbClr val="888888"/>
                </a:solidFill>
              </a:defRPr>
            </a:lvl5pPr>
            <a:lvl6pPr marL="1755374" lvl="5" indent="-146281" algn="l">
              <a:spcBef>
                <a:spcPts val="179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896">
                <a:solidFill>
                  <a:srgbClr val="888888"/>
                </a:solidFill>
              </a:defRPr>
            </a:lvl6pPr>
            <a:lvl7pPr marL="2047936" lvl="6" indent="-146281" algn="l">
              <a:spcBef>
                <a:spcPts val="179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896">
                <a:solidFill>
                  <a:srgbClr val="888888"/>
                </a:solidFill>
              </a:defRPr>
            </a:lvl7pPr>
            <a:lvl8pPr marL="2340498" lvl="7" indent="-146281" algn="l">
              <a:spcBef>
                <a:spcPts val="179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896">
                <a:solidFill>
                  <a:srgbClr val="888888"/>
                </a:solidFill>
              </a:defRPr>
            </a:lvl8pPr>
            <a:lvl9pPr marL="2633061" lvl="8" indent="-146281" algn="l">
              <a:spcBef>
                <a:spcPts val="179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896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292576" y="3051637"/>
            <a:ext cx="1365356" cy="1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999271" y="3051637"/>
            <a:ext cx="1852983" cy="1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193593" y="3051637"/>
            <a:ext cx="1365356" cy="1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13916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459" y="1714646"/>
            <a:ext cx="2877312" cy="1578864"/>
          </a:xfrm>
          <a:prstGeom prst="rect">
            <a:avLst/>
          </a:prstGeom>
        </p:spPr>
      </p:pic>
      <p:pic>
        <p:nvPicPr>
          <p:cNvPr id="1028" name="Picture 4" descr="https://cdn-st2.rtr-vesti.ru/vh/pictures/hd/222/452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5" y="373320"/>
            <a:ext cx="5020056" cy="25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8513" y="919136"/>
            <a:ext cx="3044423" cy="1633564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2874853" y="919136"/>
            <a:ext cx="2976672" cy="2275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80000"/>
              </a:lnSpc>
              <a:buNone/>
            </a:pPr>
            <a:endParaRPr lang="en-US" sz="5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2496544" y="597887"/>
            <a:ext cx="779693" cy="1767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ru-RU" sz="500" b="1" kern="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МБУ ИМЦ </a:t>
            </a:r>
            <a:r>
              <a:rPr lang="ru-RU" sz="500" b="1" kern="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«Екатеринбургский Дом Учителя»</a:t>
            </a:r>
          </a:p>
        </p:txBody>
      </p:sp>
      <p:pic>
        <p:nvPicPr>
          <p:cNvPr id="7" name="Picture 19" descr="Z:\ОБЩИЕ ДОКУМЕНТЫ\Лапенко ЛС\Новый логотип ЕДУ.jpe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5"/>
          <a:stretch/>
        </p:blipFill>
        <p:spPr bwMode="auto">
          <a:xfrm>
            <a:off x="1823372" y="358725"/>
            <a:ext cx="725177" cy="56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1" y="416988"/>
            <a:ext cx="885585" cy="4605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74853" y="1032923"/>
            <a:ext cx="29896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«Духовно-нравственное воспитание детей на основе православной культуры»</a:t>
            </a:r>
          </a:p>
          <a:p>
            <a:pPr algn="ctr"/>
            <a:endParaRPr lang="ru-RU" sz="800" b="1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ru-RU" sz="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Алена Михайловна Крюкова,</a:t>
            </a:r>
          </a:p>
          <a:p>
            <a:pPr algn="r"/>
            <a:r>
              <a:rPr lang="ru-RU" sz="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директор МБУ ИМЦ </a:t>
            </a:r>
          </a:p>
          <a:p>
            <a:pPr algn="r"/>
            <a:r>
              <a:rPr lang="ru-RU" sz="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«Екатеринбургский Дом Учителя»</a:t>
            </a:r>
            <a:endParaRPr lang="ru-RU" sz="9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2874853" y="3016622"/>
            <a:ext cx="2976672" cy="2275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80000"/>
              </a:lnSpc>
              <a:buNone/>
            </a:pPr>
            <a:r>
              <a:rPr lang="ru-RU" sz="900" kern="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 октября  2</a:t>
            </a:r>
            <a:r>
              <a:rPr lang="ru-RU" sz="900" kern="0" spc="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023 года</a:t>
            </a:r>
            <a:endParaRPr lang="en-US" sz="500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s://cdn-st2.rtr-vesti.ru/vh/pictures/hd/222/452/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21705" r="-170" b="22948"/>
          <a:stretch/>
        </p:blipFill>
        <p:spPr bwMode="auto">
          <a:xfrm>
            <a:off x="317" y="-18642"/>
            <a:ext cx="5851525" cy="1641973"/>
          </a:xfrm>
          <a:prstGeom prst="rect">
            <a:avLst/>
          </a:prstGeom>
          <a:noFill/>
          <a:ln>
            <a:noFill/>
          </a:ln>
          <a:effectLst>
            <a:glow rad="1485900">
              <a:schemeClr val="accent5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/>
          <p:cNvSpPr/>
          <p:nvPr/>
        </p:nvSpPr>
        <p:spPr>
          <a:xfrm>
            <a:off x="205991" y="-18642"/>
            <a:ext cx="5375868" cy="11063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ru-RU" sz="2800" b="1" kern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«Екатерининский проект»</a:t>
            </a:r>
            <a:endParaRPr lang="ru-RU" sz="2800" b="1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1157084" y="1894114"/>
            <a:ext cx="3666268" cy="58492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1050" b="1" i="1" kern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Муниципальное бюджетное учреждение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050" b="1" i="1" kern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Информационно-методический центр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050" b="1" i="1" kern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«Екатеринбургский Дом Учителя»</a:t>
            </a:r>
            <a:endParaRPr lang="en-US" sz="3600" b="1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50777" y="1657154"/>
            <a:ext cx="5800748" cy="56191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endParaRPr lang="ru-RU" sz="1100" kern="0" dirty="0">
              <a:solidFill>
                <a:srgbClr val="2828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743" y="-10617"/>
            <a:ext cx="5852160" cy="115394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" y="815526"/>
            <a:ext cx="5226274" cy="438912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356616" y="815526"/>
            <a:ext cx="5396484" cy="247694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endParaRPr lang="ru-RU" sz="900" kern="0" dirty="0">
              <a:solidFill>
                <a:srgbClr val="404040"/>
              </a:solidFill>
              <a:latin typeface="Roboto Condensed" pitchFamily="34" charset="0"/>
              <a:ea typeface="Roboto Condensed" pitchFamily="34" charset="-122"/>
              <a:cs typeface="Roboto Condensed" pitchFamily="34" charset="-120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283042" y="199176"/>
            <a:ext cx="5299848" cy="448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ru-RU" sz="2000" b="1" kern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 проекта </a:t>
            </a:r>
            <a:r>
              <a:rPr lang="ru-RU" sz="1400" b="1" kern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458559" y="923477"/>
            <a:ext cx="1461247" cy="1767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sz="900" kern="0" spc="0" dirty="0">
                <a:solidFill>
                  <a:srgbClr val="282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Object 13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0297" y="1027987"/>
            <a:ext cx="1305614" cy="384836"/>
          </a:xfrm>
          <a:prstGeom prst="rect">
            <a:avLst/>
          </a:prstGeom>
        </p:spPr>
      </p:pic>
      <p:pic>
        <p:nvPicPr>
          <p:cNvPr id="19" name="Object 2" descr="preencoded.pn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9535" y="1342830"/>
            <a:ext cx="1287367" cy="1547360"/>
          </a:xfrm>
          <a:prstGeom prst="rect">
            <a:avLst/>
          </a:prstGeom>
        </p:spPr>
      </p:pic>
      <p:sp>
        <p:nvSpPr>
          <p:cNvPr id="20" name="Object 8"/>
          <p:cNvSpPr/>
          <p:nvPr/>
        </p:nvSpPr>
        <p:spPr>
          <a:xfrm>
            <a:off x="457782" y="1374094"/>
            <a:ext cx="1360970" cy="1454892"/>
          </a:xfrm>
          <a:prstGeom prst="rect">
            <a:avLst/>
          </a:prstGeom>
          <a:noFill/>
        </p:spPr>
        <p:txBody>
          <a:bodyPr wrap="square" rtlCol="0" anchor="t" anchorCtr="0"/>
          <a:lstStyle/>
          <a:p>
            <a:r>
              <a:rPr lang="ru-RU" sz="900" kern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условий для повышения профессиональной компетентности педагогов </a:t>
            </a:r>
          </a:p>
        </p:txBody>
      </p:sp>
      <p:sp>
        <p:nvSpPr>
          <p:cNvPr id="22" name="Object 8"/>
          <p:cNvSpPr/>
          <p:nvPr/>
        </p:nvSpPr>
        <p:spPr>
          <a:xfrm>
            <a:off x="2171994" y="929197"/>
            <a:ext cx="1362456" cy="1767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endParaRPr lang="ru-RU" sz="900" kern="0" dirty="0">
              <a:solidFill>
                <a:srgbClr val="2828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Object 13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3731" y="1033707"/>
            <a:ext cx="1305614" cy="384836"/>
          </a:xfrm>
          <a:prstGeom prst="rect">
            <a:avLst/>
          </a:prstGeom>
        </p:spPr>
      </p:pic>
      <p:pic>
        <p:nvPicPr>
          <p:cNvPr id="24" name="Object 2" descr="preencoded.pn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52969" y="1348550"/>
            <a:ext cx="1287367" cy="1547360"/>
          </a:xfrm>
          <a:prstGeom prst="rect">
            <a:avLst/>
          </a:prstGeom>
        </p:spPr>
      </p:pic>
      <p:sp>
        <p:nvSpPr>
          <p:cNvPr id="25" name="Object 8"/>
          <p:cNvSpPr/>
          <p:nvPr/>
        </p:nvSpPr>
        <p:spPr>
          <a:xfrm>
            <a:off x="2171216" y="1379814"/>
            <a:ext cx="1272400" cy="1454892"/>
          </a:xfrm>
          <a:prstGeom prst="rect">
            <a:avLst/>
          </a:prstGeom>
          <a:noFill/>
        </p:spPr>
        <p:txBody>
          <a:bodyPr wrap="square" rtlCol="0" anchor="t" anchorCtr="0"/>
          <a:lstStyle/>
          <a:p>
            <a:r>
              <a:rPr lang="ru-RU" sz="900" kern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Информирование представителей педагогической и детской общественности об образе покровительницы Екатеринбурга святой Екатерины </a:t>
            </a:r>
          </a:p>
        </p:txBody>
      </p:sp>
      <p:sp>
        <p:nvSpPr>
          <p:cNvPr id="26" name="Object 8"/>
          <p:cNvSpPr/>
          <p:nvPr/>
        </p:nvSpPr>
        <p:spPr>
          <a:xfrm>
            <a:off x="3973814" y="928611"/>
            <a:ext cx="1362456" cy="1767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endParaRPr lang="ru-RU" sz="900" kern="0" dirty="0">
              <a:solidFill>
                <a:srgbClr val="2828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Object 13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45551" y="1033121"/>
            <a:ext cx="1305614" cy="384836"/>
          </a:xfrm>
          <a:prstGeom prst="rect">
            <a:avLst/>
          </a:prstGeom>
        </p:spPr>
      </p:pic>
      <p:pic>
        <p:nvPicPr>
          <p:cNvPr id="28" name="Object 2" descr="preencoded.pn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4789" y="1347964"/>
            <a:ext cx="1287367" cy="1547360"/>
          </a:xfrm>
          <a:prstGeom prst="rect">
            <a:avLst/>
          </a:prstGeom>
        </p:spPr>
      </p:pic>
      <p:sp>
        <p:nvSpPr>
          <p:cNvPr id="29" name="Object 8"/>
          <p:cNvSpPr/>
          <p:nvPr/>
        </p:nvSpPr>
        <p:spPr>
          <a:xfrm>
            <a:off x="3973037" y="1379228"/>
            <a:ext cx="1278128" cy="1454892"/>
          </a:xfrm>
          <a:prstGeom prst="rect">
            <a:avLst/>
          </a:prstGeom>
          <a:noFill/>
        </p:spPr>
        <p:txBody>
          <a:bodyPr wrap="square" rtlCol="0" anchor="t" anchorCtr="0"/>
          <a:lstStyle/>
          <a:p>
            <a:r>
              <a:rPr lang="ru-RU" sz="900" kern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условий для мотивации представителей образовательного комплекса города на участие в событиях проекта </a:t>
            </a:r>
            <a:endParaRPr lang="ru-RU" sz="900" kern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1" descr="preencoded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3587" y="-9695"/>
            <a:ext cx="3027938" cy="1714646"/>
          </a:xfrm>
          <a:prstGeom prst="rect">
            <a:avLst/>
          </a:prstGeom>
        </p:spPr>
      </p:pic>
      <p:pic>
        <p:nvPicPr>
          <p:cNvPr id="8" name="Object 1" descr="preencoded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460" y="1714646"/>
            <a:ext cx="2826047" cy="15788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70462" y="98981"/>
            <a:ext cx="284628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Курс «Основы православной </a:t>
            </a:r>
          </a:p>
          <a:p>
            <a:pPr algn="ctr"/>
            <a:r>
              <a:rPr lang="ru-RU" sz="1200" b="1" kern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культуры» </a:t>
            </a:r>
          </a:p>
          <a:p>
            <a:pPr algn="ctr"/>
            <a:r>
              <a:rPr lang="ru-RU" sz="1400" b="1" kern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Рождественские чтения (очный  формат)</a:t>
            </a:r>
          </a:p>
          <a:p>
            <a:pPr algn="ctr"/>
            <a:r>
              <a:rPr lang="ru-RU" sz="1050" b="1" kern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Тема «Православная и отечественная культура : потери и приобретения минувшего, образ будущего»</a:t>
            </a:r>
            <a:endParaRPr lang="ru-RU"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66" y="1813726"/>
            <a:ext cx="268793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kern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«Екатерининские </a:t>
            </a:r>
          </a:p>
          <a:p>
            <a:pPr algn="ctr"/>
            <a:r>
              <a:rPr lang="ru-RU" sz="1400" b="1" kern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дни»</a:t>
            </a:r>
          </a:p>
          <a:p>
            <a:pPr algn="ctr"/>
            <a:r>
              <a:rPr lang="ru-RU" sz="1400" b="1" kern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Сборник </a:t>
            </a:r>
            <a:r>
              <a:rPr lang="ru-RU" sz="14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методических разработок (май)</a:t>
            </a:r>
            <a:endParaRPr lang="ru-RU" sz="14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0461" y="1795276"/>
            <a:ext cx="29810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kern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Предметная творческая лаборатория учителей.</a:t>
            </a:r>
          </a:p>
          <a:p>
            <a:r>
              <a:rPr lang="ru-RU" sz="1200" b="1" kern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 методических разработок «Воспитание святостью»(Епархия, </a:t>
            </a:r>
            <a:r>
              <a:rPr lang="ru-RU" sz="1200" b="1" kern="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УрГПУ</a:t>
            </a:r>
            <a:r>
              <a:rPr lang="ru-RU" sz="1600" b="1" kern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7473" y="303325"/>
            <a:ext cx="22257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на платформе «Клевер»</a:t>
            </a:r>
          </a:p>
          <a:p>
            <a:pPr algn="ctr"/>
            <a:r>
              <a:rPr lang="ru-RU" sz="1600" b="1" kern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(октябрь)</a:t>
            </a:r>
            <a:endParaRPr lang="ru-RU" sz="16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Стрелка вверх 1"/>
          <p:cNvSpPr/>
          <p:nvPr/>
        </p:nvSpPr>
        <p:spPr>
          <a:xfrm>
            <a:off x="5662727" y="414778"/>
            <a:ext cx="152762" cy="1173637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s://cdn-st2.rtr-vesti.ru/vh/pictures/hd/222/452/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21705" r="-170" b="22948"/>
          <a:stretch/>
        </p:blipFill>
        <p:spPr bwMode="auto">
          <a:xfrm>
            <a:off x="317" y="-18642"/>
            <a:ext cx="5851525" cy="1641973"/>
          </a:xfrm>
          <a:prstGeom prst="rect">
            <a:avLst/>
          </a:prstGeom>
          <a:noFill/>
          <a:ln>
            <a:noFill/>
          </a:ln>
          <a:effectLst>
            <a:glow rad="1485900">
              <a:schemeClr val="accent5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/>
          <p:cNvSpPr/>
          <p:nvPr/>
        </p:nvSpPr>
        <p:spPr>
          <a:xfrm>
            <a:off x="340612" y="-18642"/>
            <a:ext cx="5139548" cy="11063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ru-RU" sz="160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«Екатерининские дни» по обмену </a:t>
            </a:r>
            <a:r>
              <a:rPr lang="ru-RU" sz="1600" b="1" kern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опытом преподавания </a:t>
            </a:r>
            <a:r>
              <a:rPr lang="ru-RU" sz="1600" b="1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курса «Основы православной культуры» </a:t>
            </a:r>
          </a:p>
        </p:txBody>
      </p:sp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5932" y="1549808"/>
            <a:ext cx="182880" cy="182880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1881048" y="1696949"/>
            <a:ext cx="711461" cy="27420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ct val="100000"/>
              </a:lnSpc>
              <a:buNone/>
            </a:pPr>
            <a:r>
              <a:rPr lang="ru-RU" sz="600" kern="0" dirty="0">
                <a:solidFill>
                  <a:srgbClr val="404040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ru-RU" sz="600" kern="0" dirty="0" smtClean="0">
                <a:solidFill>
                  <a:srgbClr val="404040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  </a:t>
            </a:r>
            <a:r>
              <a:rPr lang="ru-RU" sz="8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декабрь</a:t>
            </a:r>
            <a:endParaRPr lang="ru-RU" sz="8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1803678" y="2072262"/>
            <a:ext cx="1029827" cy="1767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Верх-</a:t>
            </a:r>
            <a:r>
              <a:rPr lang="ru-RU" sz="700" b="1" kern="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Исетский</a:t>
            </a:r>
            <a:r>
              <a:rPr lang="ru-RU" sz="7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район</a:t>
            </a:r>
            <a:endParaRPr lang="en-US" sz="700" b="1" kern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4263" y="1556866"/>
            <a:ext cx="182880" cy="182880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864158" y="1641248"/>
            <a:ext cx="650182" cy="38404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ct val="100000"/>
              </a:lnSpc>
              <a:buNone/>
            </a:pPr>
            <a:r>
              <a:rPr lang="ru-RU" sz="8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ноябрь</a:t>
            </a:r>
            <a:endParaRPr lang="en-US" sz="8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17974" y="2252970"/>
            <a:ext cx="1263073" cy="2437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Орджоникидзевский район</a:t>
            </a:r>
          </a:p>
        </p:txBody>
      </p:sp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4245" y="1540551"/>
            <a:ext cx="182880" cy="182880"/>
          </a:xfrm>
          <a:prstGeom prst="rect">
            <a:avLst/>
          </a:prstGeom>
        </p:spPr>
      </p:pic>
      <p:sp>
        <p:nvSpPr>
          <p:cNvPr id="14" name="Object 13"/>
          <p:cNvSpPr/>
          <p:nvPr/>
        </p:nvSpPr>
        <p:spPr>
          <a:xfrm>
            <a:off x="2708771" y="1745972"/>
            <a:ext cx="780968" cy="17092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ct val="100000"/>
              </a:lnSpc>
              <a:buNone/>
            </a:pPr>
            <a:r>
              <a:rPr lang="ru-RU" sz="600" kern="0" dirty="0" smtClean="0">
                <a:solidFill>
                  <a:srgbClr val="404040"/>
                </a:solidFill>
                <a:ea typeface="Roboto Condensed" pitchFamily="34" charset="-122"/>
              </a:rPr>
              <a:t>      </a:t>
            </a:r>
            <a:r>
              <a:rPr lang="ru-RU" sz="8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январь</a:t>
            </a:r>
            <a:endParaRPr lang="en-US" sz="8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2833506" y="1745972"/>
            <a:ext cx="798973" cy="26486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endParaRPr lang="ru-RU" sz="800" kern="0" dirty="0">
              <a:solidFill>
                <a:srgbClr val="282828"/>
              </a:solidFill>
              <a:latin typeface="Roboto Condensed" pitchFamily="34" charset="0"/>
              <a:ea typeface="Roboto Condensed" pitchFamily="34" charset="-122"/>
              <a:cs typeface="Roboto Condensed" pitchFamily="34" charset="-120"/>
            </a:endParaRPr>
          </a:p>
        </p:txBody>
      </p:sp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3218" y="1558566"/>
            <a:ext cx="182880" cy="182880"/>
          </a:xfrm>
          <a:prstGeom prst="rect">
            <a:avLst/>
          </a:prstGeom>
        </p:spPr>
      </p:pic>
      <p:sp>
        <p:nvSpPr>
          <p:cNvPr id="18" name="Object 17"/>
          <p:cNvSpPr/>
          <p:nvPr/>
        </p:nvSpPr>
        <p:spPr>
          <a:xfrm>
            <a:off x="16843" y="1723431"/>
            <a:ext cx="655630" cy="22552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ct val="100000"/>
              </a:lnSpc>
              <a:buNone/>
            </a:pPr>
            <a:r>
              <a:rPr lang="ru-RU" sz="600" b="1" kern="0" dirty="0">
                <a:solidFill>
                  <a:schemeClr val="bg1"/>
                </a:solidFill>
                <a:ea typeface="Roboto Condensed" pitchFamily="34" charset="-122"/>
              </a:rPr>
              <a:t> </a:t>
            </a:r>
            <a:r>
              <a:rPr lang="ru-RU" sz="8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октябрь</a:t>
            </a:r>
            <a:endParaRPr lang="en-US" sz="8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Object 18"/>
          <p:cNvSpPr/>
          <p:nvPr/>
        </p:nvSpPr>
        <p:spPr>
          <a:xfrm>
            <a:off x="-34543" y="2030097"/>
            <a:ext cx="811410" cy="34171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Чкаловский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район</a:t>
            </a:r>
          </a:p>
        </p:txBody>
      </p:sp>
      <p:sp>
        <p:nvSpPr>
          <p:cNvPr id="22" name="Object 21"/>
          <p:cNvSpPr/>
          <p:nvPr/>
        </p:nvSpPr>
        <p:spPr>
          <a:xfrm>
            <a:off x="5124659" y="1721123"/>
            <a:ext cx="726866" cy="2275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ct val="100000"/>
              </a:lnSpc>
              <a:buNone/>
            </a:pPr>
            <a:endParaRPr lang="ru-RU" sz="800" b="1" kern="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sz="8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апрель</a:t>
            </a:r>
            <a:endParaRPr lang="en-US" sz="8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Object 22"/>
          <p:cNvSpPr/>
          <p:nvPr/>
        </p:nvSpPr>
        <p:spPr>
          <a:xfrm>
            <a:off x="4004779" y="2252970"/>
            <a:ext cx="1009347" cy="2437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700" b="1" kern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Академический </a:t>
            </a:r>
            <a:endParaRPr lang="ru-RU" sz="700" b="1" kern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район</a:t>
            </a:r>
          </a:p>
        </p:txBody>
      </p:sp>
      <p:pic>
        <p:nvPicPr>
          <p:cNvPr id="21" name="Object 19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80496" y="1547619"/>
            <a:ext cx="182880" cy="182880"/>
          </a:xfrm>
          <a:prstGeom prst="rect">
            <a:avLst/>
          </a:prstGeom>
        </p:spPr>
      </p:pic>
      <p:sp>
        <p:nvSpPr>
          <p:cNvPr id="25" name="Object 22"/>
          <p:cNvSpPr/>
          <p:nvPr/>
        </p:nvSpPr>
        <p:spPr>
          <a:xfrm>
            <a:off x="3361174" y="2051567"/>
            <a:ext cx="764277" cy="1767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700" b="1" kern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Ленинский </a:t>
            </a:r>
            <a:endParaRPr lang="ru-RU" sz="700" b="1" kern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район</a:t>
            </a:r>
          </a:p>
        </p:txBody>
      </p:sp>
      <p:sp>
        <p:nvSpPr>
          <p:cNvPr id="26" name="Object 21"/>
          <p:cNvSpPr/>
          <p:nvPr/>
        </p:nvSpPr>
        <p:spPr>
          <a:xfrm>
            <a:off x="3489738" y="1721123"/>
            <a:ext cx="735594" cy="2152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ct val="100000"/>
              </a:lnSpc>
              <a:buNone/>
            </a:pPr>
            <a:endParaRPr lang="ru-RU" sz="800" b="1" kern="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sz="8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февраль</a:t>
            </a:r>
            <a:endParaRPr lang="en-US" sz="8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Object 6"/>
          <p:cNvSpPr/>
          <p:nvPr/>
        </p:nvSpPr>
        <p:spPr>
          <a:xfrm>
            <a:off x="2622671" y="2252969"/>
            <a:ext cx="941641" cy="2437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Кировский 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район</a:t>
            </a:r>
            <a:endParaRPr lang="en-US" sz="700" b="1" kern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Object 22"/>
          <p:cNvSpPr/>
          <p:nvPr/>
        </p:nvSpPr>
        <p:spPr>
          <a:xfrm>
            <a:off x="4746895" y="2030097"/>
            <a:ext cx="1186657" cy="34171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Железнодорожный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Октябрьский 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7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районы</a:t>
            </a:r>
          </a:p>
        </p:txBody>
      </p:sp>
      <p:sp>
        <p:nvSpPr>
          <p:cNvPr id="29" name="Object 21"/>
          <p:cNvSpPr/>
          <p:nvPr/>
        </p:nvSpPr>
        <p:spPr>
          <a:xfrm>
            <a:off x="4367630" y="1699251"/>
            <a:ext cx="492282" cy="27190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ct val="100000"/>
              </a:lnSpc>
              <a:buNone/>
            </a:pPr>
            <a:r>
              <a:rPr lang="ru-RU" sz="8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март</a:t>
            </a:r>
            <a:endParaRPr lang="en-US" sz="8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" name="Object 15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10243" y="1540551"/>
            <a:ext cx="182880" cy="18288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843" y="1732688"/>
            <a:ext cx="5834682" cy="0"/>
          </a:xfrm>
          <a:prstGeom prst="line">
            <a:avLst/>
          </a:prstGeom>
          <a:ln w="31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3" name="Object 11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77114" y="1540173"/>
            <a:ext cx="182880" cy="182880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17160" y="1948675"/>
            <a:ext cx="5834682" cy="0"/>
          </a:xfrm>
          <a:prstGeom prst="line">
            <a:avLst/>
          </a:prstGeom>
          <a:ln w="31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4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29894" y="160938"/>
            <a:ext cx="1676647" cy="93548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85368" y="160939"/>
            <a:ext cx="1658112" cy="935488"/>
          </a:xfrm>
          <a:prstGeom prst="rect">
            <a:avLst/>
          </a:prstGeom>
        </p:spPr>
      </p:pic>
      <p:sp>
        <p:nvSpPr>
          <p:cNvPr id="8" name="Object 7"/>
          <p:cNvSpPr/>
          <p:nvPr/>
        </p:nvSpPr>
        <p:spPr>
          <a:xfrm>
            <a:off x="108274" y="5079"/>
            <a:ext cx="2105298" cy="144696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ru-RU" sz="14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Покровительница Екатеринбурга</a:t>
            </a:r>
          </a:p>
          <a:p>
            <a:r>
              <a:rPr lang="ru-RU" sz="1400" b="1" kern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святая Екатерина  </a:t>
            </a:r>
          </a:p>
          <a:p>
            <a:endParaRPr lang="en-US" sz="11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bject 8"/>
          <p:cNvSpPr/>
          <p:nvPr/>
        </p:nvSpPr>
        <p:spPr>
          <a:xfrm>
            <a:off x="4066833" y="160938"/>
            <a:ext cx="1784692" cy="95950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ВК  </a:t>
            </a:r>
            <a:r>
              <a:rPr lang="ru-RU" sz="900" dirty="0">
                <a:solidFill>
                  <a:schemeClr val="bg1"/>
                </a:solidFill>
              </a:rPr>
              <a:t>(аккаунт «Екатеринбургский Дом Учителя) рубрики  «Покровительница Екатеринбурга» и  «Храмы святой Екатерины в разных уголках мира» </a:t>
            </a:r>
            <a:r>
              <a:rPr lang="ru-RU" sz="900" dirty="0" smtClean="0">
                <a:solidFill>
                  <a:schemeClr val="bg1"/>
                </a:solidFill>
              </a:rPr>
              <a:t>(октябрь-июнь)</a:t>
            </a:r>
            <a:endParaRPr lang="en-US" sz="7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Object 2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95838" y="2133934"/>
            <a:ext cx="1676647" cy="10257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6833" y="2227564"/>
            <a:ext cx="16766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Екатерининские чтения </a:t>
            </a:r>
            <a:endParaRPr lang="ru-RU" sz="1000" dirty="0" smtClean="0">
              <a:solidFill>
                <a:schemeClr val="bg1"/>
              </a:solidFill>
            </a:endParaRPr>
          </a:p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«</a:t>
            </a:r>
            <a:r>
              <a:rPr lang="ru-RU" sz="1000" dirty="0">
                <a:solidFill>
                  <a:schemeClr val="bg1"/>
                </a:solidFill>
              </a:rPr>
              <a:t>Воспитывающее событие: смыслы и ценности» для педагогов ДОО, ОО </a:t>
            </a:r>
            <a:r>
              <a:rPr lang="ru-RU" sz="1000" dirty="0" smtClean="0">
                <a:solidFill>
                  <a:schemeClr val="bg1"/>
                </a:solidFill>
              </a:rPr>
              <a:t>(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март)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5" name="Object 2" descr="preencoded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9160" y="2133934"/>
            <a:ext cx="1658111" cy="1025771"/>
          </a:xfrm>
          <a:prstGeom prst="rect">
            <a:avLst/>
          </a:prstGeom>
        </p:spPr>
      </p:pic>
      <p:pic>
        <p:nvPicPr>
          <p:cNvPr id="12" name="Object 5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29893" y="1145561"/>
            <a:ext cx="1676647" cy="9354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96978" y="413238"/>
            <a:ext cx="1542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7030A0"/>
                </a:solidFill>
              </a:rPr>
              <a:t>«Екатерининский урок» (7 декабря) </a:t>
            </a:r>
            <a:endParaRPr lang="ru-RU" sz="1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9893" y="2196697"/>
            <a:ext cx="16673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7030A0"/>
                </a:solidFill>
              </a:rPr>
              <a:t>Разработка </a:t>
            </a:r>
            <a:r>
              <a:rPr lang="ru-RU" sz="1000" dirty="0">
                <a:solidFill>
                  <a:srgbClr val="7030A0"/>
                </a:solidFill>
              </a:rPr>
              <a:t>и проведение  познавательной игры для дошкольников и школьников «</a:t>
            </a:r>
            <a:r>
              <a:rPr lang="ru-RU" sz="1000" dirty="0" smtClean="0">
                <a:solidFill>
                  <a:srgbClr val="7030A0"/>
                </a:solidFill>
              </a:rPr>
              <a:t>Екатерининские изречения</a:t>
            </a:r>
            <a:r>
              <a:rPr lang="ru-RU" sz="1000" dirty="0">
                <a:solidFill>
                  <a:srgbClr val="7030A0"/>
                </a:solidFill>
              </a:rPr>
              <a:t>» </a:t>
            </a:r>
            <a:r>
              <a:rPr lang="ru-RU" sz="1000" dirty="0" smtClean="0">
                <a:solidFill>
                  <a:srgbClr val="7030A0"/>
                </a:solidFill>
              </a:rPr>
              <a:t>(январь)</a:t>
            </a:r>
            <a:endParaRPr lang="ru-RU" sz="10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0977" y="1336306"/>
            <a:ext cx="1785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Создание ролика о святой Екатерине </a:t>
            </a:r>
            <a:r>
              <a:rPr lang="ru-RU" sz="1000" dirty="0" smtClean="0">
                <a:solidFill>
                  <a:schemeClr val="bg1"/>
                </a:solidFill>
              </a:rPr>
              <a:t>, покровительнице </a:t>
            </a:r>
            <a:r>
              <a:rPr lang="ru-RU" sz="1000" dirty="0">
                <a:solidFill>
                  <a:schemeClr val="bg1"/>
                </a:solidFill>
              </a:rPr>
              <a:t>города Екатеринбурга</a:t>
            </a:r>
          </a:p>
        </p:txBody>
      </p:sp>
      <p:pic>
        <p:nvPicPr>
          <p:cNvPr id="11" name="Object 2" descr="preencoded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5369" y="1150585"/>
            <a:ext cx="1658111" cy="9354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095838" y="1150584"/>
            <a:ext cx="16476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7030A0"/>
                </a:solidFill>
              </a:rPr>
              <a:t>Разработка </a:t>
            </a:r>
            <a:r>
              <a:rPr lang="ru-RU" sz="1000" dirty="0">
                <a:solidFill>
                  <a:srgbClr val="7030A0"/>
                </a:solidFill>
              </a:rPr>
              <a:t>и </a:t>
            </a:r>
            <a:r>
              <a:rPr lang="ru-RU" sz="1000" dirty="0" smtClean="0">
                <a:solidFill>
                  <a:srgbClr val="7030A0"/>
                </a:solidFill>
              </a:rPr>
              <a:t>выпуск настольной игры для </a:t>
            </a:r>
            <a:r>
              <a:rPr lang="ru-RU" sz="1000" dirty="0">
                <a:solidFill>
                  <a:srgbClr val="7030A0"/>
                </a:solidFill>
              </a:rPr>
              <a:t>дошкольников и школьников </a:t>
            </a:r>
            <a:r>
              <a:rPr lang="ru-RU" sz="1000" dirty="0" smtClean="0">
                <a:solidFill>
                  <a:srgbClr val="7030A0"/>
                </a:solidFill>
              </a:rPr>
              <a:t>«</a:t>
            </a:r>
            <a:r>
              <a:rPr lang="ru-RU" sz="1000" dirty="0">
                <a:solidFill>
                  <a:srgbClr val="7030A0"/>
                </a:solidFill>
              </a:rPr>
              <a:t> </a:t>
            </a:r>
            <a:r>
              <a:rPr lang="ru-RU" sz="1000" dirty="0" smtClean="0">
                <a:solidFill>
                  <a:srgbClr val="7030A0"/>
                </a:solidFill>
              </a:rPr>
              <a:t>Ценности жизни» (ноябрь)</a:t>
            </a:r>
            <a:endParaRPr lang="ru-RU" sz="1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4652" y="245097"/>
            <a:ext cx="22966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Городской </a:t>
            </a:r>
            <a:r>
              <a:rPr lang="ru-RU" sz="1200" dirty="0"/>
              <a:t>семинар-практикум «Воспитательный потенциал православной культуры</a:t>
            </a:r>
            <a:r>
              <a:rPr lang="ru-RU" sz="1200" dirty="0" smtClean="0"/>
              <a:t>»  (февраль)</a:t>
            </a:r>
          </a:p>
          <a:p>
            <a:pPr algn="ctr"/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31332" y="245097"/>
            <a:ext cx="298827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Конкурс дизайн-макетов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среди детей и взрослых </a:t>
            </a:r>
            <a:endParaRPr lang="ru-RU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социальная реклама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652" y="1445426"/>
            <a:ext cx="2304824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«</a:t>
            </a:r>
            <a:r>
              <a:rPr lang="ru-RU" sz="1200" dirty="0"/>
              <a:t>Екатерининские курсы» по ораторскому мастерству (октябрь</a:t>
            </a:r>
            <a:r>
              <a:rPr lang="ru-RU" sz="1200" dirty="0" smtClean="0"/>
              <a:t>)</a:t>
            </a:r>
            <a:endParaRPr lang="ru-RU" sz="1200" dirty="0"/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39476" y="1445426"/>
            <a:ext cx="2980128" cy="13694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5">
                    <a:lumMod val="75000"/>
                  </a:schemeClr>
                </a:solidFill>
              </a:rPr>
              <a:t>Выпуск детской </a:t>
            </a:r>
            <a:r>
              <a:rPr lang="ru-RU" sz="1100" dirty="0" smtClean="0">
                <a:solidFill>
                  <a:schemeClr val="accent5">
                    <a:lumMod val="75000"/>
                  </a:schemeClr>
                </a:solidFill>
              </a:rPr>
              <a:t>книжки-брошюры «Ручейки добра» </a:t>
            </a:r>
            <a:r>
              <a:rPr lang="ru-RU" sz="1100" dirty="0">
                <a:solidFill>
                  <a:schemeClr val="accent5">
                    <a:lumMod val="75000"/>
                  </a:schemeClr>
                </a:solidFill>
              </a:rPr>
              <a:t>(стихи, </a:t>
            </a:r>
            <a:r>
              <a:rPr lang="ru-RU" sz="1100" dirty="0" smtClean="0">
                <a:solidFill>
                  <a:schemeClr val="accent5">
                    <a:lumMod val="75000"/>
                  </a:schemeClr>
                </a:solidFill>
              </a:rPr>
              <a:t>рисунки, рассказы </a:t>
            </a:r>
            <a:r>
              <a:rPr lang="ru-RU" sz="1100" dirty="0">
                <a:solidFill>
                  <a:schemeClr val="accent5">
                    <a:lumMod val="75000"/>
                  </a:schemeClr>
                </a:solidFill>
              </a:rPr>
              <a:t>про ценности и добродетели</a:t>
            </a:r>
            <a:r>
              <a:rPr lang="ru-RU" sz="11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ru-RU" sz="7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Admin\Desktop\Публикация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7" t="11808" r="5764" b="52880"/>
          <a:stretch/>
        </p:blipFill>
        <p:spPr bwMode="auto">
          <a:xfrm>
            <a:off x="4401179" y="712603"/>
            <a:ext cx="1218424" cy="75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4652" y="2465109"/>
            <a:ext cx="528494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                           «Екатерининское портфолио»</a:t>
            </a:r>
          </a:p>
          <a:p>
            <a:r>
              <a:rPr lang="ru-RU" sz="1200" dirty="0" smtClean="0"/>
              <a:t>«Образовательный тур лучших педагогов по святым местам «Золотого кольца России» (июль)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454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356</Words>
  <Application>Microsoft Office PowerPoint</Application>
  <PresentationFormat>Произвольный</PresentationFormat>
  <Paragraphs>76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Лариса Дмитриевна</cp:lastModifiedBy>
  <cp:revision>175</cp:revision>
  <cp:lastPrinted>2023-09-21T04:57:26Z</cp:lastPrinted>
  <dcterms:created xsi:type="dcterms:W3CDTF">2023-03-18T05:31:23Z</dcterms:created>
  <dcterms:modified xsi:type="dcterms:W3CDTF">2023-11-01T12:54:53Z</dcterms:modified>
</cp:coreProperties>
</file>