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0" r:id="rId5"/>
    <p:sldId id="317" r:id="rId6"/>
    <p:sldId id="318" r:id="rId7"/>
    <p:sldId id="319" r:id="rId8"/>
    <p:sldId id="316" r:id="rId9"/>
    <p:sldId id="337" r:id="rId10"/>
    <p:sldId id="340" r:id="rId11"/>
    <p:sldId id="267" r:id="rId12"/>
    <p:sldId id="339" r:id="rId13"/>
    <p:sldId id="304" r:id="rId14"/>
    <p:sldId id="346" r:id="rId15"/>
    <p:sldId id="334" r:id="rId16"/>
    <p:sldId id="344" r:id="rId17"/>
    <p:sldId id="336" r:id="rId18"/>
    <p:sldId id="289" r:id="rId19"/>
    <p:sldId id="335" r:id="rId20"/>
    <p:sldId id="341" r:id="rId21"/>
    <p:sldId id="342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08" userDrawn="1">
          <p15:clr>
            <a:srgbClr val="A4A3A4"/>
          </p15:clr>
        </p15:guide>
        <p15:guide id="4" orient="horz" pos="432" userDrawn="1">
          <p15:clr>
            <a:srgbClr val="A4A3A4"/>
          </p15:clr>
        </p15:guide>
        <p15:guide id="5" pos="72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369"/>
    <a:srgbClr val="0D3047"/>
    <a:srgbClr val="0B2B41"/>
    <a:srgbClr val="114263"/>
    <a:srgbClr val="401918"/>
    <a:srgbClr val="731F1C"/>
    <a:srgbClr val="AB678E"/>
    <a:srgbClr val="B2606E"/>
    <a:srgbClr val="CA929B"/>
    <a:srgbClr val="248C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E8B1032C-EA38-4F05-BA0D-38AFFFC7BED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3" autoAdjust="0"/>
  </p:normalViewPr>
  <p:slideViewPr>
    <p:cSldViewPr snapToGrid="0">
      <p:cViewPr varScale="1">
        <p:scale>
          <a:sx n="105" d="100"/>
          <a:sy n="105" d="100"/>
        </p:scale>
        <p:origin x="750" y="114"/>
      </p:cViewPr>
      <p:guideLst>
        <p:guide orient="horz" pos="2160"/>
        <p:guide pos="3864"/>
        <p:guide pos="408"/>
        <p:guide orient="horz" pos="432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47B31C2-59E7-4BEC-9309-88DE1BBF4F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6F6358C-C126-4948-831F-BD8172C262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C586E-08B7-4E7A-BD0E-75E4275DEF24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28991B-8FE8-4293-8AE8-70BF9DDF7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1E272-922A-494D-87BC-F45F15A457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6C3F1-D478-4AAB-B058-1452B09AEA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422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90E6B-2375-42B3-BA83-7F44C8E1C6C3}" type="datetimeFigureOut">
              <a:rPr lang="ru-RU" noProof="0" smtClean="0"/>
              <a:t>04.05.2023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355CF-5D5D-41CD-BB5B-B10450C0CCA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67498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1936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10183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85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6676569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667656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4204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1417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3686C7-DF83-47D9-A485-35F4F1D36A69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90B36CF-9391-49E9-B599-8B724B6EF267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468CE156-5D60-42B0-A4F9-33FA8553780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5" name="Номер слайда 7">
            <a:extLst>
              <a:ext uri="{FF2B5EF4-FFF2-40B4-BE49-F238E27FC236}">
                <a16:creationId xmlns:a16="http://schemas.microsoft.com/office/drawing/2014/main" id="{9E4521A1-4C9D-4795-B551-D151E8856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40370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ц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1080" y="2139696"/>
            <a:ext cx="5578995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 rtl="0"/>
            <a:r>
              <a:rPr lang="ru-RU" noProof="0" dirty="0"/>
              <a:t>ЗАГОЛОВОК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9075" y="3653097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9075" y="4392151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9075" y="5131205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Эл. почта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59075" y="5870258"/>
            <a:ext cx="3695206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80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691080" y="4295744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691080" y="5034798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691080" y="5773851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691080" y="3556690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4169354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8568965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673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4334810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873491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C7BBA6D3-FEB9-412B-8FBB-095FC3A6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86" y="1825625"/>
            <a:ext cx="10815864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002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186" y="1825625"/>
            <a:ext cx="5386614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Объект 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27685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51069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 2">
            <a:extLst>
              <a:ext uri="{FF2B5EF4-FFF2-40B4-BE49-F238E27FC236}">
                <a16:creationId xmlns:a16="http://schemas.microsoft.com/office/drawing/2014/main" id="{10CD1AD0-C8B7-4785-A47D-D822CF4F2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186" y="1681163"/>
            <a:ext cx="533214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 4">
            <a:extLst>
              <a:ext uri="{FF2B5EF4-FFF2-40B4-BE49-F238E27FC236}">
                <a16:creationId xmlns:a16="http://schemas.microsoft.com/office/drawing/2014/main" id="{90A1BBCF-EEF1-4C9A-BA10-9657A7956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27685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1" name="Объект 3">
            <a:extLst>
              <a:ext uri="{FF2B5EF4-FFF2-40B4-BE49-F238E27FC236}">
                <a16:creationId xmlns:a16="http://schemas.microsoft.com/office/drawing/2014/main" id="{79F8415A-57A2-4D5C-97B0-E78499CC7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86" y="2505075"/>
            <a:ext cx="5332147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2" name="Объект 5">
            <a:extLst>
              <a:ext uri="{FF2B5EF4-FFF2-40B4-BE49-F238E27FC236}">
                <a16:creationId xmlns:a16="http://schemas.microsoft.com/office/drawing/2014/main" id="{37A31490-A10D-455A-B515-E26064D0E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27685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9070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Текст 3">
            <a:extLst>
              <a:ext uri="{FF2B5EF4-FFF2-40B4-BE49-F238E27FC236}">
                <a16:creationId xmlns:a16="http://schemas.microsoft.com/office/drawing/2014/main" id="{9F5DF135-B773-4FF0-A198-68776815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Объект 2">
            <a:extLst>
              <a:ext uri="{FF2B5EF4-FFF2-40B4-BE49-F238E27FC236}">
                <a16:creationId xmlns:a16="http://schemas.microsoft.com/office/drawing/2014/main" id="{4D4BA48E-457A-42FA-BC00-3AE386B3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265862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1" name="Заголовок 1">
            <a:extLst>
              <a:ext uri="{FF2B5EF4-FFF2-40B4-BE49-F238E27FC236}">
                <a16:creationId xmlns:a16="http://schemas.microsoft.com/office/drawing/2014/main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698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5512953" y="0"/>
            <a:ext cx="3522381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504688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74144" y="1291772"/>
            <a:ext cx="4379976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9079" y="5392401"/>
            <a:ext cx="4178808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80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270854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436B2E80-B2B9-4309-8C9B-11D0B83C4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03DB89DF-F372-4E54-9DFD-D53E42A2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429434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020" y="2404234"/>
            <a:ext cx="5330038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3180" y="4553291"/>
            <a:ext cx="5049510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2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4771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" y="0"/>
            <a:ext cx="12192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288" y="2313432"/>
            <a:ext cx="6592824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0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0288" y="5193792"/>
            <a:ext cx="6592824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1130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6125" y="0"/>
            <a:ext cx="5355875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6558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8346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68915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06451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45309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7204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объект_3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8842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2100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03242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id="{DEF523FD-B1FC-40A7-93AA-389CB38E1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29985" y="2717803"/>
            <a:ext cx="237744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10" name="Объект 15">
            <a:extLst>
              <a:ext uri="{FF2B5EF4-FFF2-40B4-BE49-F238E27FC236}">
                <a16:creationId xmlns:a16="http://schemas.microsoft.com/office/drawing/2014/main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44385" y="1981200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480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объект_2 (вертикальный 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9750" y="1847927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2304413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C3BB8EAB-4266-4938-A8CB-6D18C93801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9750" y="4048520"/>
            <a:ext cx="73152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12" name="Объект 15">
            <a:extLst>
              <a:ext uri="{FF2B5EF4-FFF2-40B4-BE49-F238E27FC236}">
                <a16:creationId xmlns:a16="http://schemas.microsoft.com/office/drawing/2014/main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7700" y="4505006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5" name="Номер слайда 7">
            <a:extLst>
              <a:ext uri="{FF2B5EF4-FFF2-40B4-BE49-F238E27FC236}">
                <a16:creationId xmlns:a16="http://schemas.microsoft.com/office/drawing/2014/main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719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объект_1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2438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2062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1597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2100" y="1733627"/>
            <a:ext cx="85344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4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557439"/>
            <a:ext cx="10815864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/>
              <a:t>Образец заголовка</a:t>
            </a:r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0" y="1733627"/>
            <a:ext cx="54864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noProof="0" smtClean="0">
                <a:solidFill>
                  <a:schemeClr val="bg1"/>
                </a:solidFill>
              </a:rPr>
              <a:pPr algn="ctr"/>
              <a:t>‹#›</a:t>
            </a:fld>
            <a:endParaRPr lang="ru-RU" sz="12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5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F2147C-DDBF-4431-95AC-650CCE32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tx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24C3681-351A-40D9-8C08-632E982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607CEF16-92A3-4A77-B95D-A9DB5231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9677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  <p:sldLayoutId id="2147483669" r:id="rId11"/>
    <p:sldLayoutId id="2147483655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рупный план страниц книги">
            <a:extLst>
              <a:ext uri="{FF2B5EF4-FFF2-40B4-BE49-F238E27FC236}">
                <a16:creationId xmlns:a16="http://schemas.microsoft.com/office/drawing/2014/main" id="{18718FBA-CF32-41C2-9D07-1F0F7F19F7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8000"/>
          </a:xfrm>
        </p:spPr>
      </p:pic>
      <p:sp>
        <p:nvSpPr>
          <p:cNvPr id="34" name="Заголовок 33">
            <a:extLst>
              <a:ext uri="{FF2B5EF4-FFF2-40B4-BE49-F238E27FC236}">
                <a16:creationId xmlns:a16="http://schemas.microsoft.com/office/drawing/2014/main" id="{3749FE94-FC7C-4359-A56E-6C7A87BD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6800" y="1170528"/>
            <a:ext cx="7236312" cy="2852737"/>
          </a:xfrm>
        </p:spPr>
        <p:txBody>
          <a:bodyPr rtlCol="0"/>
          <a:lstStyle/>
          <a:p>
            <a:pPr rtl="0"/>
            <a:r>
              <a:rPr lang="ru-RU" b="1" dirty="0">
                <a:latin typeface="Arial Black" panose="020B0A04020102020204" pitchFamily="34" charset="0"/>
              </a:rPr>
              <a:t>Командное наставничество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3F200E92-5A1F-40B7-AE02-46929BC45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93104" y="4562857"/>
            <a:ext cx="7236312" cy="1261872"/>
          </a:xfrm>
        </p:spPr>
        <p:txBody>
          <a:bodyPr rtlCol="0"/>
          <a:lstStyle/>
          <a:p>
            <a:pPr rtl="0"/>
            <a:r>
              <a:rPr lang="ru-RU" sz="2400" b="1" dirty="0">
                <a:latin typeface="Arial Black" panose="020B0A04020102020204" pitchFamily="34" charset="0"/>
              </a:rPr>
              <a:t>Совещание с управленческими командами ШНОР и школ-наставников</a:t>
            </a:r>
          </a:p>
          <a:p>
            <a:pPr rtl="0"/>
            <a:r>
              <a:rPr lang="ru-RU" sz="2400" b="1" dirty="0">
                <a:latin typeface="Arial Black" panose="020B0A04020102020204" pitchFamily="34" charset="0"/>
              </a:rPr>
              <a:t>03.05.2023</a:t>
            </a:r>
          </a:p>
        </p:txBody>
      </p:sp>
      <p:grpSp>
        <p:nvGrpSpPr>
          <p:cNvPr id="23" name="Группа 22" descr="Декоративный элемент">
            <a:extLst>
              <a:ext uri="{FF2B5EF4-FFF2-40B4-BE49-F238E27FC236}">
                <a16:creationId xmlns:a16="http://schemas.microsoft.com/office/drawing/2014/main" id="{28C94A8D-A234-408C-8281-33CCC01BE2A8}"/>
              </a:ext>
            </a:extLst>
          </p:cNvPr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01887690-2EDF-4913-A835-4503B0E36442}"/>
                </a:ext>
              </a:extLst>
            </p:cNvPr>
            <p:cNvSpPr/>
            <p:nvPr/>
          </p:nvSpPr>
          <p:spPr>
            <a:xfrm>
              <a:off x="0" y="0"/>
              <a:ext cx="4750604" cy="6858000"/>
            </a:xfrm>
            <a:custGeom>
              <a:avLst/>
              <a:gdLst>
                <a:gd name="connsiteX0" fmla="*/ 0 w 4750604"/>
                <a:gd name="connsiteY0" fmla="*/ 0 h 6858000"/>
                <a:gd name="connsiteX1" fmla="*/ 4750604 w 4750604"/>
                <a:gd name="connsiteY1" fmla="*/ 0 h 6858000"/>
                <a:gd name="connsiteX2" fmla="*/ 3101407 w 4750604"/>
                <a:gd name="connsiteY2" fmla="*/ 6858000 h 6858000"/>
                <a:gd name="connsiteX3" fmla="*/ 0 w 4750604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50604" h="6858000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id="{AD1E7D22-630D-4E19-8BE6-9C21E4A652BD}"/>
                </a:ext>
              </a:extLst>
            </p:cNvPr>
            <p:cNvSpPr/>
            <p:nvPr/>
          </p:nvSpPr>
          <p:spPr>
            <a:xfrm>
              <a:off x="1" y="0"/>
              <a:ext cx="3946799" cy="6858000"/>
            </a:xfrm>
            <a:custGeom>
              <a:avLst/>
              <a:gdLst>
                <a:gd name="connsiteX0" fmla="*/ 0 w 3946799"/>
                <a:gd name="connsiteY0" fmla="*/ 0 h 6858000"/>
                <a:gd name="connsiteX1" fmla="*/ 3946799 w 3946799"/>
                <a:gd name="connsiteY1" fmla="*/ 0 h 6858000"/>
                <a:gd name="connsiteX2" fmla="*/ 2297602 w 3946799"/>
                <a:gd name="connsiteY2" fmla="*/ 6858000 h 6858000"/>
                <a:gd name="connsiteX3" fmla="*/ 0 w 394679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6799" h="6858000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318BD405-EEE9-4A08-8DA2-A70AFCF1D240}"/>
                </a:ext>
              </a:extLst>
            </p:cNvPr>
            <p:cNvSpPr/>
            <p:nvPr/>
          </p:nvSpPr>
          <p:spPr>
            <a:xfrm>
              <a:off x="0" y="0"/>
              <a:ext cx="3723822" cy="6858000"/>
            </a:xfrm>
            <a:custGeom>
              <a:avLst/>
              <a:gdLst>
                <a:gd name="connsiteX0" fmla="*/ 0 w 3723822"/>
                <a:gd name="connsiteY0" fmla="*/ 0 h 6858000"/>
                <a:gd name="connsiteX1" fmla="*/ 3723822 w 3723822"/>
                <a:gd name="connsiteY1" fmla="*/ 0 h 6858000"/>
                <a:gd name="connsiteX2" fmla="*/ 2074625 w 3723822"/>
                <a:gd name="connsiteY2" fmla="*/ 6858000 h 6858000"/>
                <a:gd name="connsiteX3" fmla="*/ 0 w 372382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3822" h="6858000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7D4A6826-2C0D-4C79-A871-DF31737EE4F7}"/>
                </a:ext>
              </a:extLst>
            </p:cNvPr>
            <p:cNvSpPr/>
            <p:nvPr/>
          </p:nvSpPr>
          <p:spPr>
            <a:xfrm>
              <a:off x="0" y="0"/>
              <a:ext cx="3374007" cy="6858000"/>
            </a:xfrm>
            <a:custGeom>
              <a:avLst/>
              <a:gdLst>
                <a:gd name="connsiteX0" fmla="*/ 0 w 3374007"/>
                <a:gd name="connsiteY0" fmla="*/ 0 h 6858000"/>
                <a:gd name="connsiteX1" fmla="*/ 3374007 w 3374007"/>
                <a:gd name="connsiteY1" fmla="*/ 0 h 6858000"/>
                <a:gd name="connsiteX2" fmla="*/ 1659507 w 3374007"/>
                <a:gd name="connsiteY2" fmla="*/ 6858000 h 6858000"/>
                <a:gd name="connsiteX3" fmla="*/ 0 w 3374007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4007" h="6858000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7781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2E31C-66EA-4147-8366-B9254B7B8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09" y="76200"/>
            <a:ext cx="4857750" cy="3352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115592-60E4-4DA3-B0C6-DF9EDC94C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739" y="2825689"/>
            <a:ext cx="5705475" cy="282379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9CAC7F-C775-496E-8C9F-19ACFB4C8F09}"/>
              </a:ext>
            </a:extLst>
          </p:cNvPr>
          <p:cNvSpPr/>
          <p:nvPr/>
        </p:nvSpPr>
        <p:spPr>
          <a:xfrm>
            <a:off x="255709" y="4137366"/>
            <a:ext cx="570547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dirty="0"/>
              <a:t>Факты (причины) собираются и заполняются слева от оси, идеи по улучшению – справа от причинной оси. Идеи оцениваются и отбираются.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599215-9BCB-4B3E-B9D4-674CB094C509}"/>
              </a:ext>
            </a:extLst>
          </p:cNvPr>
          <p:cNvSpPr txBox="1"/>
          <p:nvPr/>
        </p:nvSpPr>
        <p:spPr>
          <a:xfrm>
            <a:off x="6483374" y="347472"/>
            <a:ext cx="5577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31F1C"/>
                </a:solidFill>
                <a:latin typeface="Arial Black" panose="020B0A04020102020204" pitchFamily="34" charset="0"/>
              </a:rPr>
              <a:t>КОСТЬ ИСИКАВЫ</a:t>
            </a:r>
          </a:p>
        </p:txBody>
      </p:sp>
    </p:spTree>
    <p:extLst>
      <p:ext uri="{BB962C8B-B14F-4D97-AF65-F5344CB8AC3E}">
        <p14:creationId xmlns:p14="http://schemas.microsoft.com/office/powerpoint/2010/main" val="651967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59A4B9-F4D3-4365-AD24-5BFB6B5DE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7" y="621792"/>
            <a:ext cx="11224789" cy="522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5924FB-F882-448B-AB51-BFEBFC70B9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2" r="14339" b="5735"/>
          <a:stretch/>
        </p:blipFill>
        <p:spPr>
          <a:xfrm>
            <a:off x="65151" y="0"/>
            <a:ext cx="5375529" cy="418001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5AF564-6C2C-4188-8D73-6B0291457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99" y="3243834"/>
            <a:ext cx="6191250" cy="3486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C4450B-2E85-4E2A-A69E-2F279A55D5AA}"/>
              </a:ext>
            </a:extLst>
          </p:cNvPr>
          <p:cNvSpPr txBox="1"/>
          <p:nvPr/>
        </p:nvSpPr>
        <p:spPr>
          <a:xfrm>
            <a:off x="7432549" y="2502170"/>
            <a:ext cx="3197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D3047"/>
                </a:solidFill>
              </a:rPr>
              <a:t>Окно </a:t>
            </a:r>
            <a:r>
              <a:rPr lang="ru-RU" sz="3600" b="1" dirty="0" err="1">
                <a:solidFill>
                  <a:srgbClr val="0D3047"/>
                </a:solidFill>
              </a:rPr>
              <a:t>Джохари</a:t>
            </a:r>
            <a:endParaRPr lang="ru-RU" sz="3600" b="1" dirty="0">
              <a:solidFill>
                <a:srgbClr val="0D30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16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3AA945E-91DD-4BE9-A9E5-6525A6792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738" y="26099"/>
            <a:ext cx="5332147" cy="8239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4000" dirty="0">
                <a:solidFill>
                  <a:srgbClr val="731F1C"/>
                </a:solidFill>
                <a:latin typeface="Arial Black" panose="020B0A04020102020204" pitchFamily="34" charset="0"/>
              </a:rPr>
              <a:t>ШНОР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CBF4965-B7CC-4934-B655-F39CDA83F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5243"/>
            <a:ext cx="5276850" cy="8239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4000" dirty="0">
                <a:solidFill>
                  <a:srgbClr val="731F1C"/>
                </a:solidFill>
                <a:latin typeface="Arial Black" panose="020B0A04020102020204" pitchFamily="34" charset="0"/>
              </a:rPr>
              <a:t>Школа-наставник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373A58-2491-4EAE-AD52-D411ED489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38" y="859155"/>
            <a:ext cx="5332147" cy="5330508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Формирование команды</a:t>
            </a:r>
          </a:p>
          <a:p>
            <a:r>
              <a:rPr lang="ru-RU" dirty="0">
                <a:latin typeface="Arial Black" panose="020B0A04020102020204" pitchFamily="34" charset="0"/>
              </a:rPr>
              <a:t>Проведение самодиагностики, выявление факторов риска</a:t>
            </a:r>
          </a:p>
          <a:p>
            <a:r>
              <a:rPr lang="ru-RU" dirty="0">
                <a:latin typeface="Arial Black" panose="020B0A04020102020204" pitchFamily="34" charset="0"/>
              </a:rPr>
              <a:t>Разработка программы </a:t>
            </a:r>
            <a:r>
              <a:rPr lang="ru-RU" dirty="0" err="1">
                <a:latin typeface="Arial Black" panose="020B0A04020102020204" pitchFamily="34" charset="0"/>
              </a:rPr>
              <a:t>антирисковых</a:t>
            </a:r>
            <a:r>
              <a:rPr lang="ru-RU" dirty="0">
                <a:latin typeface="Arial Black" panose="020B0A04020102020204" pitchFamily="34" charset="0"/>
              </a:rPr>
              <a:t> мер и среднесрочной программы развития</a:t>
            </a:r>
          </a:p>
          <a:p>
            <a:r>
              <a:rPr lang="ru-RU" dirty="0">
                <a:latin typeface="Arial Black" panose="020B0A04020102020204" pitchFamily="34" charset="0"/>
              </a:rPr>
              <a:t>Разработка концепции развития ОО (на 3 года)</a:t>
            </a:r>
          </a:p>
          <a:p>
            <a:r>
              <a:rPr lang="ru-RU" dirty="0">
                <a:latin typeface="Arial Black" panose="020B0A04020102020204" pitchFamily="34" charset="0"/>
              </a:rPr>
              <a:t>Реализация </a:t>
            </a:r>
            <a:r>
              <a:rPr lang="ru-RU" dirty="0" err="1">
                <a:latin typeface="Arial Black" panose="020B0A04020102020204" pitchFamily="34" charset="0"/>
              </a:rPr>
              <a:t>антирисковых</a:t>
            </a:r>
            <a:r>
              <a:rPr lang="ru-RU" dirty="0">
                <a:latin typeface="Arial Black" panose="020B0A04020102020204" pitchFamily="34" charset="0"/>
              </a:rPr>
              <a:t> программ</a:t>
            </a:r>
          </a:p>
          <a:p>
            <a:r>
              <a:rPr lang="ru-RU" dirty="0">
                <a:latin typeface="Arial Black" panose="020B0A04020102020204" pitchFamily="34" charset="0"/>
              </a:rPr>
              <a:t>Мониторинг и коррекция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B7FB8F2-0343-4635-A40C-3B3B1DD34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850011"/>
            <a:ext cx="5276850" cy="5339652"/>
          </a:xfrm>
          <a:solidFill>
            <a:schemeClr val="accent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Формирование команды и определение ответственного за взаимодействие со ШНОР</a:t>
            </a:r>
          </a:p>
          <a:p>
            <a:r>
              <a:rPr lang="ru-RU" dirty="0">
                <a:latin typeface="Arial Black" panose="020B0A04020102020204" pitchFamily="34" charset="0"/>
              </a:rPr>
              <a:t>Анализ ВСОКО, результатов самообследования, самодиагностики ШНОР, помощь в определении факторов риска.</a:t>
            </a:r>
          </a:p>
          <a:p>
            <a:r>
              <a:rPr lang="ru-RU" dirty="0">
                <a:latin typeface="Arial Black" panose="020B0A04020102020204" pitchFamily="34" charset="0"/>
              </a:rPr>
              <a:t>Помощь в разработке программы </a:t>
            </a:r>
            <a:r>
              <a:rPr lang="ru-RU" dirty="0" err="1">
                <a:latin typeface="Arial Black" panose="020B0A04020102020204" pitchFamily="34" charset="0"/>
              </a:rPr>
              <a:t>антирисковых</a:t>
            </a:r>
            <a:r>
              <a:rPr lang="ru-RU" dirty="0">
                <a:latin typeface="Arial Black" panose="020B0A04020102020204" pitchFamily="34" charset="0"/>
              </a:rPr>
              <a:t> мер и среднесрочной программы развития. Анализ собственных ресурсов для поддержки в реализации программ в соответствии с запросом ШНОР</a:t>
            </a:r>
          </a:p>
          <a:p>
            <a:r>
              <a:rPr lang="ru-RU" dirty="0">
                <a:latin typeface="Arial Black" panose="020B0A04020102020204" pitchFamily="34" charset="0"/>
              </a:rPr>
              <a:t>Поддержка в реализации </a:t>
            </a:r>
            <a:r>
              <a:rPr lang="ru-RU" dirty="0" err="1">
                <a:latin typeface="Arial Black" panose="020B0A04020102020204" pitchFamily="34" charset="0"/>
              </a:rPr>
              <a:t>антирисковых</a:t>
            </a:r>
            <a:r>
              <a:rPr lang="ru-RU" dirty="0">
                <a:latin typeface="Arial Black" panose="020B0A04020102020204" pitchFamily="34" charset="0"/>
              </a:rPr>
              <a:t> программ, участие в совместных мероприятиях</a:t>
            </a:r>
          </a:p>
          <a:p>
            <a:r>
              <a:rPr lang="ru-RU" dirty="0">
                <a:latin typeface="Arial Black" panose="020B0A04020102020204" pitchFamily="34" charset="0"/>
              </a:rPr>
              <a:t>Анализ результатов совместной деятельности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3095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F2C3056-1F3A-49D4-B463-FB6319AE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731F1C"/>
                </a:solidFill>
                <a:latin typeface="Arial Black" panose="020B0A04020102020204" pitchFamily="34" charset="0"/>
                <a:ea typeface="+mn-ea"/>
                <a:cs typeface="+mn-cs"/>
              </a:rPr>
              <a:t>В центре внимания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783787-6399-49E5-BB80-209B61A3C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18" y="1624457"/>
            <a:ext cx="10815864" cy="4351338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highlight>
                  <a:srgbClr val="FFFF00"/>
                </a:highlight>
              </a:rPr>
              <a:t>Управленческая команда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r>
              <a:rPr lang="ru-RU" dirty="0"/>
              <a:t>Формы сотрудничества: совместное административное совещание, анализ документации, мастер-класс</a:t>
            </a:r>
          </a:p>
          <a:p>
            <a:r>
              <a:rPr lang="ru-RU" b="1" dirty="0">
                <a:solidFill>
                  <a:srgbClr val="002060"/>
                </a:solidFill>
                <a:highlight>
                  <a:srgbClr val="FFFF00"/>
                </a:highlight>
              </a:rPr>
              <a:t>Педагогический коллектив</a:t>
            </a:r>
            <a:r>
              <a:rPr lang="ru-RU" dirty="0"/>
              <a:t>. Формы сотрудничества: совместное заседание ШМО, мастер-классы, наставничество педагог-педагог, совместный фестиваль методических находок, открытые уроки и т.д. </a:t>
            </a:r>
          </a:p>
          <a:p>
            <a:r>
              <a:rPr lang="ru-RU" b="1" dirty="0">
                <a:solidFill>
                  <a:srgbClr val="002060"/>
                </a:solidFill>
                <a:highlight>
                  <a:srgbClr val="FFFF00"/>
                </a:highlight>
              </a:rPr>
              <a:t>Обучающиеся</a:t>
            </a:r>
            <a:r>
              <a:rPr lang="ru-RU" dirty="0">
                <a:highlight>
                  <a:srgbClr val="FFFF00"/>
                </a:highlight>
              </a:rPr>
              <a:t>.</a:t>
            </a:r>
            <a:r>
              <a:rPr lang="ru-RU" dirty="0"/>
              <a:t> Формы сотрудничества: совместные межшкольные мероприятия(викторины, конкурсы, конференции и пр.)сетевое сотрудничество (элективные курсы, проекты)</a:t>
            </a:r>
          </a:p>
          <a:p>
            <a:r>
              <a:rPr lang="ru-RU" b="1" dirty="0">
                <a:solidFill>
                  <a:srgbClr val="002060"/>
                </a:solidFill>
                <a:highlight>
                  <a:srgbClr val="FFFF00"/>
                </a:highlight>
              </a:rPr>
              <a:t>Родители</a:t>
            </a:r>
            <a:r>
              <a:rPr lang="ru-RU" dirty="0">
                <a:highlight>
                  <a:srgbClr val="FFFF00"/>
                </a:highlight>
              </a:rPr>
              <a:t>.</a:t>
            </a:r>
            <a:r>
              <a:rPr lang="ru-RU" dirty="0"/>
              <a:t> Формы сотрудничества: мастер-классы по работе с родителями, круглый стол и пр. </a:t>
            </a:r>
          </a:p>
        </p:txBody>
      </p:sp>
    </p:spTree>
    <p:extLst>
      <p:ext uri="{BB962C8B-B14F-4D97-AF65-F5344CB8AC3E}">
        <p14:creationId xmlns:p14="http://schemas.microsoft.com/office/powerpoint/2010/main" val="1254370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Крупный план часов">
            <a:extLst>
              <a:ext uri="{FF2B5EF4-FFF2-40B4-BE49-F238E27FC236}">
                <a16:creationId xmlns:a16="http://schemas.microsoft.com/office/drawing/2014/main" id="{83B20FBB-8217-4FB0-BC35-E49BA92525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4300" y="0"/>
            <a:ext cx="5727700" cy="6858000"/>
          </a:xfrm>
        </p:spPr>
      </p:pic>
      <p:sp>
        <p:nvSpPr>
          <p:cNvPr id="14" name="Прямоугольник 13" descr="Декоративный элемент">
            <a:extLst>
              <a:ext uri="{FF2B5EF4-FFF2-40B4-BE49-F238E27FC236}">
                <a16:creationId xmlns:a16="http://schemas.microsoft.com/office/drawing/2014/main" id="{C862BC4D-BD7A-417E-A34A-59CE4D4A6AC8}"/>
              </a:ext>
            </a:extLst>
          </p:cNvPr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5" name="Овал 14" descr="Декоративный элемент">
            <a:extLst>
              <a:ext uri="{FF2B5EF4-FFF2-40B4-BE49-F238E27FC236}">
                <a16:creationId xmlns:a16="http://schemas.microsoft.com/office/drawing/2014/main" id="{652937FB-CDE3-46B3-8481-AB5DB8C4BABA}"/>
              </a:ext>
            </a:extLst>
          </p:cNvPr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34" name="Текст 33">
            <a:extLst>
              <a:ext uri="{FF2B5EF4-FFF2-40B4-BE49-F238E27FC236}">
                <a16:creationId xmlns:a16="http://schemas.microsoft.com/office/drawing/2014/main" id="{859D862E-AE8E-482F-9E23-3C096FF03E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ru-RU">
                <a:solidFill>
                  <a:schemeClr val="bg1"/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33" name="Заголовок 32">
            <a:extLst>
              <a:ext uri="{FF2B5EF4-FFF2-40B4-BE49-F238E27FC236}">
                <a16:creationId xmlns:a16="http://schemas.microsoft.com/office/drawing/2014/main" id="{18CDD97B-6E25-4FB4-B239-493E54AA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>
                <a:solidFill>
                  <a:schemeClr val="bg1"/>
                </a:solidFill>
              </a:rPr>
              <a:t>LOREM IPSUM DOLOR SIT AMET, CONSECTETUER ADIPISCING ELIT. 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C2827A65-383D-4D68-9F51-F76C2370BF65}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15</a:t>
            </a:fld>
            <a:endParaRPr lang="ru-RU" sz="1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661146-D126-4DE9-AF88-16D57DF97ECD}"/>
              </a:ext>
            </a:extLst>
          </p:cNvPr>
          <p:cNvSpPr txBox="1"/>
          <p:nvPr/>
        </p:nvSpPr>
        <p:spPr>
          <a:xfrm>
            <a:off x="417286" y="195702"/>
            <a:ext cx="5678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31F1C"/>
                </a:solidFill>
                <a:latin typeface="Arial Black" panose="020B0A04020102020204" pitchFamily="34" charset="0"/>
              </a:rPr>
              <a:t>Первые шаги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F4000E-9BCC-448E-9E02-CE1C3E7E7873}"/>
              </a:ext>
            </a:extLst>
          </p:cNvPr>
          <p:cNvSpPr txBox="1"/>
          <p:nvPr/>
        </p:nvSpPr>
        <p:spPr>
          <a:xfrm>
            <a:off x="310896" y="1349228"/>
            <a:ext cx="61534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Заключить  соглашение о сотрудничестве и взаимодействии (до 20.05.2023)</a:t>
            </a:r>
          </a:p>
          <a:p>
            <a:r>
              <a:rPr lang="ru-RU" sz="2400" dirty="0"/>
              <a:t>2. Провести самодиагностику и анализ ВСОКО (до 20.06.2023)</a:t>
            </a:r>
          </a:p>
          <a:p>
            <a:r>
              <a:rPr lang="ru-RU" sz="2400" dirty="0"/>
              <a:t>3. Составить план совместной работы            (до 20.06.2023)</a:t>
            </a:r>
          </a:p>
          <a:p>
            <a:r>
              <a:rPr lang="ru-RU" sz="2400" dirty="0"/>
              <a:t>4. Консультации филиалов ЕДУ</a:t>
            </a:r>
          </a:p>
          <a:p>
            <a:r>
              <a:rPr lang="ru-RU" sz="2400" dirty="0"/>
              <a:t>5. Встреча с участием специалистов районных управлений образования Департамента образования г. Екатеринбурга  и ЕДУ  для обсуждения результатов работы в период 20.06-30.06. 2023</a:t>
            </a:r>
          </a:p>
        </p:txBody>
      </p:sp>
    </p:spTree>
    <p:extLst>
      <p:ext uri="{BB962C8B-B14F-4D97-AF65-F5344CB8AC3E}">
        <p14:creationId xmlns:p14="http://schemas.microsoft.com/office/powerpoint/2010/main" val="1624334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D714FC-B0EC-4E2C-9492-923C06486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108" y="791718"/>
            <a:ext cx="9701784" cy="52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35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54A11C-744A-473A-8F88-2B9F787D8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17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44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E67810-9294-4187-95BD-59DA7FB16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13650" cy="668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7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E4506-1A9E-44AA-B2CE-3A51481F9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42" y="356271"/>
            <a:ext cx="10815864" cy="830997"/>
          </a:xfrm>
        </p:spPr>
        <p:txBody>
          <a:bodyPr/>
          <a:lstStyle/>
          <a:p>
            <a:r>
              <a:rPr lang="ru-RU" sz="4000" b="1" cap="all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Командное наставничество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97E44A-3FDC-4321-A3F1-D288A604C8F6}"/>
              </a:ext>
            </a:extLst>
          </p:cNvPr>
          <p:cNvSpPr txBox="1"/>
          <p:nvPr/>
        </p:nvSpPr>
        <p:spPr>
          <a:xfrm>
            <a:off x="475488" y="1417320"/>
            <a:ext cx="11199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Black" panose="020B0A04020102020204" pitchFamily="34" charset="0"/>
              </a:rPr>
              <a:t>Разновидность универсальной технологии передачи опыта, знаний, формирования навыков, компетенций, </a:t>
            </a:r>
            <a:r>
              <a:rPr lang="ru-RU" sz="3600" dirty="0" err="1">
                <a:latin typeface="Arial Black" panose="020B0A04020102020204" pitchFamily="34" charset="0"/>
              </a:rPr>
              <a:t>метакомпетенций</a:t>
            </a:r>
            <a:r>
              <a:rPr lang="ru-RU" sz="3600" dirty="0">
                <a:latin typeface="Arial Black" panose="020B0A04020102020204" pitchFamily="34" charset="0"/>
              </a:rPr>
              <a:t> и ценностей через </a:t>
            </a:r>
            <a:r>
              <a:rPr lang="ru-RU" sz="3600" dirty="0" err="1">
                <a:latin typeface="Arial Black" panose="020B0A04020102020204" pitchFamily="34" charset="0"/>
              </a:rPr>
              <a:t>взаимообогащающее</a:t>
            </a:r>
            <a:r>
              <a:rPr lang="ru-RU" sz="3600" dirty="0">
                <a:latin typeface="Arial Black" panose="020B0A04020102020204" pitchFamily="34" charset="0"/>
              </a:rPr>
              <a:t> общение, основанное на доверии и партнерстве двух и более школьных команд</a:t>
            </a:r>
          </a:p>
        </p:txBody>
      </p:sp>
    </p:spTree>
    <p:extLst>
      <p:ext uri="{BB962C8B-B14F-4D97-AF65-F5344CB8AC3E}">
        <p14:creationId xmlns:p14="http://schemas.microsoft.com/office/powerpoint/2010/main" val="1611783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E182F-2A59-41C9-8A7A-D1E10F9C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73152"/>
            <a:ext cx="10815864" cy="1371599"/>
          </a:xfrm>
        </p:spPr>
        <p:txBody>
          <a:bodyPr/>
          <a:lstStyle/>
          <a:p>
            <a:r>
              <a:rPr lang="ru-RU" sz="4000" b="1" cap="all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Принципы командного наставничества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22E76-3D6E-40A4-BF8C-956DB7A13680}"/>
              </a:ext>
            </a:extLst>
          </p:cNvPr>
          <p:cNvSpPr txBox="1"/>
          <p:nvPr/>
        </p:nvSpPr>
        <p:spPr>
          <a:xfrm>
            <a:off x="347454" y="1316736"/>
            <a:ext cx="11387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latin typeface="Arial Black" panose="020B0A04020102020204" pitchFamily="34" charset="0"/>
              </a:rPr>
              <a:t>Приоритетность равноправного взаимодействия</a:t>
            </a:r>
          </a:p>
          <a:p>
            <a:endParaRPr lang="ru-RU" sz="32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latin typeface="Arial Black" panose="020B0A04020102020204" pitchFamily="34" charset="0"/>
              </a:rPr>
              <a:t>Командность</a:t>
            </a:r>
          </a:p>
          <a:p>
            <a:endParaRPr lang="ru-RU" sz="32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latin typeface="Arial Black" panose="020B0A04020102020204" pitchFamily="34" charset="0"/>
              </a:rPr>
              <a:t>Принцип  комплексности  и  одновременности  мер  поддержки  по  разным  направлениям деятельности школы</a:t>
            </a:r>
          </a:p>
          <a:p>
            <a:endParaRPr lang="ru-RU" sz="32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latin typeface="Arial Black" panose="020B0A04020102020204" pitchFamily="34" charset="0"/>
              </a:rPr>
              <a:t>Принцип  адресности  и  целевого 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93544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B027B-F08C-4DC9-9B8F-CF2726AD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78" y="209967"/>
            <a:ext cx="10815864" cy="1243929"/>
          </a:xfrm>
        </p:spPr>
        <p:txBody>
          <a:bodyPr/>
          <a:lstStyle/>
          <a:p>
            <a:r>
              <a:rPr lang="ru-RU" sz="4000" b="1" cap="all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Цель командного наставничества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586850-306B-4BFB-BC60-CF01645A30A3}"/>
              </a:ext>
            </a:extLst>
          </p:cNvPr>
          <p:cNvSpPr txBox="1"/>
          <p:nvPr/>
        </p:nvSpPr>
        <p:spPr>
          <a:xfrm>
            <a:off x="569178" y="1746504"/>
            <a:ext cx="112082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не краткосрочный эффект временного повышения учебных результатов,  положительно сказывающегося на образовательной статистики и  отчётности, а </a:t>
            </a:r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стойкое повышение педагогического потенциала школ, обеспечивающее их дальнейшее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893030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8F5B50D-245F-45A8-82BF-FF4F218B0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535"/>
            <a:ext cx="11841480" cy="1399377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КОНЦЕПТУАЛЬНАЯ МОДЕЛЬ КАЧЕСТВА ОБРАЗОВАНИЯ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3B409D-F824-46D6-92D4-A876927887AB}"/>
              </a:ext>
            </a:extLst>
          </p:cNvPr>
          <p:cNvSpPr/>
          <p:nvPr/>
        </p:nvSpPr>
        <p:spPr>
          <a:xfrm>
            <a:off x="4041648" y="1780029"/>
            <a:ext cx="3304032" cy="448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Качество образования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511CEA-4248-494C-846A-D88ED8CB3E91}"/>
              </a:ext>
            </a:extLst>
          </p:cNvPr>
          <p:cNvSpPr/>
          <p:nvPr/>
        </p:nvSpPr>
        <p:spPr>
          <a:xfrm>
            <a:off x="1277112" y="2584704"/>
            <a:ext cx="2926080" cy="347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Качество процесса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AD4157-E653-4107-9A19-CA0B54217C18}"/>
              </a:ext>
            </a:extLst>
          </p:cNvPr>
          <p:cNvSpPr/>
          <p:nvPr/>
        </p:nvSpPr>
        <p:spPr>
          <a:xfrm>
            <a:off x="7345680" y="2508504"/>
            <a:ext cx="2926080" cy="347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Качество системы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BAB4E94-B860-4A45-9124-E706609D044E}"/>
              </a:ext>
            </a:extLst>
          </p:cNvPr>
          <p:cNvSpPr/>
          <p:nvPr/>
        </p:nvSpPr>
        <p:spPr>
          <a:xfrm>
            <a:off x="688848" y="3587497"/>
            <a:ext cx="2926080" cy="347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Качество ученика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C3A12C0-46F8-4AEF-B3D3-B463A54ADF85}"/>
              </a:ext>
            </a:extLst>
          </p:cNvPr>
          <p:cNvSpPr/>
          <p:nvPr/>
        </p:nvSpPr>
        <p:spPr>
          <a:xfrm>
            <a:off x="7809984" y="3603067"/>
            <a:ext cx="2926080" cy="347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Качество педагога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5F60C2F-8FFD-4420-8CF9-7BC9DC5CF3C9}"/>
              </a:ext>
            </a:extLst>
          </p:cNvPr>
          <p:cNvSpPr/>
          <p:nvPr/>
        </p:nvSpPr>
        <p:spPr>
          <a:xfrm>
            <a:off x="1231392" y="4803651"/>
            <a:ext cx="2926080" cy="390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Качество родителей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DDB3802-2B79-464E-9DB5-D1B16849DA02}"/>
              </a:ext>
            </a:extLst>
          </p:cNvPr>
          <p:cNvSpPr/>
          <p:nvPr/>
        </p:nvSpPr>
        <p:spPr>
          <a:xfrm>
            <a:off x="5693664" y="4846321"/>
            <a:ext cx="2926080" cy="347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Качество управления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4EB3A16F-ED31-4857-9036-BFBFF110904E}"/>
              </a:ext>
            </a:extLst>
          </p:cNvPr>
          <p:cNvCxnSpPr/>
          <p:nvPr/>
        </p:nvCxnSpPr>
        <p:spPr>
          <a:xfrm flipH="1">
            <a:off x="2916936" y="2039112"/>
            <a:ext cx="1124712" cy="4693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F58A66D-AB78-47D5-AE44-9A934AB1226B}"/>
              </a:ext>
            </a:extLst>
          </p:cNvPr>
          <p:cNvCxnSpPr/>
          <p:nvPr/>
        </p:nvCxnSpPr>
        <p:spPr>
          <a:xfrm flipH="1">
            <a:off x="2045208" y="3008376"/>
            <a:ext cx="1124712" cy="469392"/>
          </a:xfrm>
          <a:prstGeom prst="straightConnector1">
            <a:avLst/>
          </a:prstGeom>
          <a:ln>
            <a:solidFill>
              <a:srgbClr val="11426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AE9A1052-4829-4B1B-8F8C-F958E832F34E}"/>
              </a:ext>
            </a:extLst>
          </p:cNvPr>
          <p:cNvCxnSpPr>
            <a:cxnSpLocks/>
          </p:cNvCxnSpPr>
          <p:nvPr/>
        </p:nvCxnSpPr>
        <p:spPr>
          <a:xfrm flipH="1">
            <a:off x="8193024" y="3965453"/>
            <a:ext cx="1080000" cy="864000"/>
          </a:xfrm>
          <a:prstGeom prst="straightConnector1">
            <a:avLst/>
          </a:prstGeom>
          <a:ln>
            <a:solidFill>
              <a:srgbClr val="11426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7A5E700-9637-4D48-A3C5-37D2CF931099}"/>
              </a:ext>
            </a:extLst>
          </p:cNvPr>
          <p:cNvCxnSpPr>
            <a:cxnSpLocks/>
          </p:cNvCxnSpPr>
          <p:nvPr/>
        </p:nvCxnSpPr>
        <p:spPr>
          <a:xfrm>
            <a:off x="2740152" y="3965453"/>
            <a:ext cx="969264" cy="807715"/>
          </a:xfrm>
          <a:prstGeom prst="straightConnector1">
            <a:avLst/>
          </a:prstGeom>
          <a:ln>
            <a:solidFill>
              <a:srgbClr val="11426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0CFA68E3-FF26-4907-9C89-1F47975D6555}"/>
              </a:ext>
            </a:extLst>
          </p:cNvPr>
          <p:cNvCxnSpPr>
            <a:cxnSpLocks/>
          </p:cNvCxnSpPr>
          <p:nvPr/>
        </p:nvCxnSpPr>
        <p:spPr>
          <a:xfrm flipH="1" flipV="1">
            <a:off x="8355578" y="2867398"/>
            <a:ext cx="917446" cy="6854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5FAEE32-1E17-402D-A661-0A19AC3ADD09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4203192" y="2758440"/>
            <a:ext cx="31424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B05EEE54-8818-4A26-946F-7699BA07F005}"/>
              </a:ext>
            </a:extLst>
          </p:cNvPr>
          <p:cNvCxnSpPr>
            <a:cxnSpLocks/>
          </p:cNvCxnSpPr>
          <p:nvPr/>
        </p:nvCxnSpPr>
        <p:spPr>
          <a:xfrm flipH="1" flipV="1">
            <a:off x="3921252" y="2943598"/>
            <a:ext cx="3549396" cy="18858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B225E523-31E4-4E7D-96D9-3C785DCB9BC5}"/>
              </a:ext>
            </a:extLst>
          </p:cNvPr>
          <p:cNvCxnSpPr>
            <a:cxnSpLocks/>
          </p:cNvCxnSpPr>
          <p:nvPr/>
        </p:nvCxnSpPr>
        <p:spPr>
          <a:xfrm flipH="1">
            <a:off x="7682484" y="2867398"/>
            <a:ext cx="35052" cy="1962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264E8D9C-9711-4650-B082-E1F2F114FCB3}"/>
              </a:ext>
            </a:extLst>
          </p:cNvPr>
          <p:cNvCxnSpPr>
            <a:cxnSpLocks/>
            <a:endCxn id="6" idx="3"/>
          </p:cNvCxnSpPr>
          <p:nvPr/>
        </p:nvCxnSpPr>
        <p:spPr>
          <a:xfrm flipH="1" flipV="1">
            <a:off x="7345680" y="2004057"/>
            <a:ext cx="1319786" cy="4617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D51E00F1-AEC0-4000-BDD7-4F5E31071BA4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971033" y="2253994"/>
            <a:ext cx="1838951" cy="15228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AAA94D1C-39FF-43AC-9129-0E5715DF172E}"/>
              </a:ext>
            </a:extLst>
          </p:cNvPr>
          <p:cNvCxnSpPr>
            <a:cxnSpLocks/>
          </p:cNvCxnSpPr>
          <p:nvPr/>
        </p:nvCxnSpPr>
        <p:spPr>
          <a:xfrm>
            <a:off x="5634229" y="2263139"/>
            <a:ext cx="903731" cy="25777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6C48F543-1011-46B4-A882-17ADAC0BAF5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4154424" y="5020057"/>
            <a:ext cx="15392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F1663F32-775E-442F-A296-F5EC9FEA6E03}"/>
              </a:ext>
            </a:extLst>
          </p:cNvPr>
          <p:cNvCxnSpPr>
            <a:cxnSpLocks/>
          </p:cNvCxnSpPr>
          <p:nvPr/>
        </p:nvCxnSpPr>
        <p:spPr>
          <a:xfrm flipH="1">
            <a:off x="3602736" y="2220365"/>
            <a:ext cx="1637539" cy="15092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E7CAA7AD-3C0A-40FA-AA12-85E59B58A06F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3575310" y="3722679"/>
            <a:ext cx="4234674" cy="541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633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8A8EA4-26E2-439B-8467-FA5D550FE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6" y="0"/>
            <a:ext cx="12024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7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4DF32F-89A1-4245-9F9A-8D09B6DE3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2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Вид сверху на винтовую лестницу">
            <a:extLst>
              <a:ext uri="{FF2B5EF4-FFF2-40B4-BE49-F238E27FC236}">
                <a16:creationId xmlns:a16="http://schemas.microsoft.com/office/drawing/2014/main" id="{FEB910A3-4C94-4A0C-AC72-88985A7BA9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4300" y="0"/>
            <a:ext cx="5727700" cy="6858000"/>
          </a:xfrm>
        </p:spPr>
      </p:pic>
      <p:sp>
        <p:nvSpPr>
          <p:cNvPr id="34" name="Текст 33">
            <a:extLst>
              <a:ext uri="{FF2B5EF4-FFF2-40B4-BE49-F238E27FC236}">
                <a16:creationId xmlns:a16="http://schemas.microsoft.com/office/drawing/2014/main" id="{859D862E-AE8E-482F-9E23-3C096FF03E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/>
            <a:r>
              <a:rPr lang="ru-RU">
                <a:solidFill>
                  <a:schemeClr val="bg1"/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33" name="Заголовок 32">
            <a:extLst>
              <a:ext uri="{FF2B5EF4-FFF2-40B4-BE49-F238E27FC236}">
                <a16:creationId xmlns:a16="http://schemas.microsoft.com/office/drawing/2014/main" id="{18CDD97B-6E25-4FB4-B239-493E54AA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>
                <a:solidFill>
                  <a:schemeClr val="bg1"/>
                </a:solidFill>
              </a:rPr>
              <a:t>LOREM IPSUM DOLOR SIT AMET, CONSECTETUER ADIPISCING ELIT. </a:t>
            </a:r>
          </a:p>
        </p:txBody>
      </p:sp>
      <p:sp>
        <p:nvSpPr>
          <p:cNvPr id="8" name="Прямоугольник 7" descr="Декоративный элемент">
            <a:extLst>
              <a:ext uri="{FF2B5EF4-FFF2-40B4-BE49-F238E27FC236}">
                <a16:creationId xmlns:a16="http://schemas.microsoft.com/office/drawing/2014/main" id="{4E4A96D9-2D70-4D9E-B61C-9B23F3FD5161}"/>
              </a:ext>
            </a:extLst>
          </p:cNvPr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15" name="Овал 14" descr="Декоративный элемент">
            <a:extLst>
              <a:ext uri="{FF2B5EF4-FFF2-40B4-BE49-F238E27FC236}">
                <a16:creationId xmlns:a16="http://schemas.microsoft.com/office/drawing/2014/main" id="{652937FB-CDE3-46B3-8481-AB5DB8C4BABA}"/>
              </a:ext>
            </a:extLst>
          </p:cNvPr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65CFEB2-BC19-4647-937B-40854EE88A8C}"/>
              </a:ext>
            </a:extLst>
          </p:cNvPr>
          <p:cNvSpPr txBox="1">
            <a:spLocks/>
          </p:cNvSpPr>
          <p:nvPr/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8</a:t>
            </a:fld>
            <a:endParaRPr lang="ru-RU" sz="12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B95045-699C-450C-98D0-03296EE1A3DE}"/>
              </a:ext>
            </a:extLst>
          </p:cNvPr>
          <p:cNvSpPr txBox="1"/>
          <p:nvPr/>
        </p:nvSpPr>
        <p:spPr>
          <a:xfrm>
            <a:off x="0" y="50580"/>
            <a:ext cx="8714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Условия преодоления рисков низких образовательных результатов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5DBC34-625E-4DA0-B7EF-6698342F872A}"/>
              </a:ext>
            </a:extLst>
          </p:cNvPr>
          <p:cNvSpPr txBox="1"/>
          <p:nvPr/>
        </p:nvSpPr>
        <p:spPr>
          <a:xfrm>
            <a:off x="0" y="1449978"/>
            <a:ext cx="68031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 Black" panose="020B0A04020102020204" pitchFamily="34" charset="0"/>
              </a:rPr>
              <a:t>Объективная самооценка</a:t>
            </a:r>
          </a:p>
          <a:p>
            <a:endParaRPr lang="ru-RU" sz="24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 Black" panose="020B0A04020102020204" pitchFamily="34" charset="0"/>
              </a:rPr>
              <a:t>Осознание потребности</a:t>
            </a:r>
          </a:p>
          <a:p>
            <a:endParaRPr lang="ru-RU" sz="24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 Black" panose="020B0A04020102020204" pitchFamily="34" charset="0"/>
              </a:rPr>
              <a:t>Мотивация всех субъектов образовательных отношений</a:t>
            </a:r>
          </a:p>
          <a:p>
            <a:endParaRPr lang="ru-RU" sz="24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 Black" panose="020B0A04020102020204" pitchFamily="34" charset="0"/>
              </a:rPr>
              <a:t>Изучение внешней среды школы для компенсации дефицитов и расширения внутренних возможностей</a:t>
            </a:r>
          </a:p>
          <a:p>
            <a:endParaRPr lang="ru-RU" sz="24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 Black" panose="020B0A04020102020204" pitchFamily="34" charset="0"/>
              </a:rPr>
              <a:t>Активные действия, направленные на изменения</a:t>
            </a:r>
          </a:p>
        </p:txBody>
      </p:sp>
    </p:spTree>
    <p:extLst>
      <p:ext uri="{BB962C8B-B14F-4D97-AF65-F5344CB8AC3E}">
        <p14:creationId xmlns:p14="http://schemas.microsoft.com/office/powerpoint/2010/main" val="307731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613A2F-BF1B-448B-93A1-4C06D217F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86" y="401991"/>
            <a:ext cx="10815864" cy="830997"/>
          </a:xfrm>
        </p:spPr>
        <p:txBody>
          <a:bodyPr/>
          <a:lstStyle/>
          <a:p>
            <a:r>
              <a:rPr lang="ru-RU" sz="4000" b="1" cap="all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Этапы работы с рисками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A58F32-1515-424E-B23E-48749645A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86" y="1335024"/>
            <a:ext cx="10815864" cy="4800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30369"/>
                </a:solidFill>
              </a:rPr>
              <a:t>Формирование команды для реализации проекта по выводу школы в эффективное функционирование</a:t>
            </a:r>
          </a:p>
          <a:p>
            <a:r>
              <a:rPr lang="ru-RU" b="1" dirty="0"/>
              <a:t>Проведение самодиагностики, выявление рисков (содержательный анализ результатов ВПР, ОГЭ, ЕГЭ, системы работы ОО)</a:t>
            </a:r>
          </a:p>
          <a:p>
            <a:r>
              <a:rPr lang="ru-RU" b="1" dirty="0">
                <a:solidFill>
                  <a:srgbClr val="030369"/>
                </a:solidFill>
              </a:rPr>
              <a:t>Разработка </a:t>
            </a:r>
            <a:r>
              <a:rPr lang="ru-RU" b="1" dirty="0" err="1">
                <a:solidFill>
                  <a:srgbClr val="030369"/>
                </a:solidFill>
              </a:rPr>
              <a:t>антирисковой</a:t>
            </a:r>
            <a:r>
              <a:rPr lang="ru-RU" b="1" dirty="0">
                <a:solidFill>
                  <a:srgbClr val="030369"/>
                </a:solidFill>
              </a:rPr>
              <a:t> программы и среднесрочной программы развития ОО</a:t>
            </a:r>
          </a:p>
          <a:p>
            <a:r>
              <a:rPr lang="ru-RU" dirty="0"/>
              <a:t>Реализация </a:t>
            </a:r>
            <a:r>
              <a:rPr lang="ru-RU" dirty="0" err="1"/>
              <a:t>антирисковой</a:t>
            </a:r>
            <a:r>
              <a:rPr lang="ru-RU" dirty="0"/>
              <a:t> программы и программы развития ОО</a:t>
            </a:r>
          </a:p>
          <a:p>
            <a:r>
              <a:rPr lang="ru-RU" b="1" dirty="0">
                <a:solidFill>
                  <a:srgbClr val="030369"/>
                </a:solidFill>
              </a:rPr>
              <a:t>Мониторинг реализации программ</a:t>
            </a:r>
          </a:p>
          <a:p>
            <a:r>
              <a:rPr lang="ru-RU" dirty="0"/>
              <a:t>Анализ результатов </a:t>
            </a:r>
            <a:r>
              <a:rPr lang="ru-RU" dirty="0" err="1"/>
              <a:t>антирисковой</a:t>
            </a:r>
            <a:r>
              <a:rPr lang="ru-RU" dirty="0"/>
              <a:t> программы и среднесрочной программы развития. Коррекция.</a:t>
            </a:r>
          </a:p>
        </p:txBody>
      </p:sp>
    </p:spTree>
    <p:extLst>
      <p:ext uri="{BB962C8B-B14F-4D97-AF65-F5344CB8AC3E}">
        <p14:creationId xmlns:p14="http://schemas.microsoft.com/office/powerpoint/2010/main" val="1294316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MSFT_04_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MSFT_04_Education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226_TF00475556" id="{B4555943-04F2-4CB3-8390-D6F0D45A095E}" vid="{1A981C8E-D58C-4027-BEFE-8329C07BCAC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49A191-EC8C-4AA6-9C64-D32B5F047436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b0879af-3eba-417a-a55a-ffe6dcd6ca77"/>
    <ds:schemaRef ds:uri="6dc4bcd6-49db-4c07-9060-8acfc67cef9f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941CEA3-A3B3-4568-9E84-C4619CC82D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4148EB-7DAD-48FA-A275-D42F4804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</Template>
  <TotalTime>0</TotalTime>
  <Words>577</Words>
  <Application>Microsoft Office PowerPoint</Application>
  <PresentationFormat>Широкоэкранный</PresentationFormat>
  <Paragraphs>77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Corbel</vt:lpstr>
      <vt:lpstr>Wingdings</vt:lpstr>
      <vt:lpstr>Тема Office</vt:lpstr>
      <vt:lpstr>Командное наставничество</vt:lpstr>
      <vt:lpstr>Командное наставничество</vt:lpstr>
      <vt:lpstr>Принципы командного наставничества</vt:lpstr>
      <vt:lpstr>Цель командного наставничества</vt:lpstr>
      <vt:lpstr>КОНЦЕПТУАЛЬНАЯ МОДЕЛЬ КАЧЕСТВА ОБРАЗОВАНИЯ</vt:lpstr>
      <vt:lpstr>Презентация PowerPoint</vt:lpstr>
      <vt:lpstr>Презентация PowerPoint</vt:lpstr>
      <vt:lpstr>LOREM IPSUM DOLOR SIT AMET, CONSECTETUER ADIPISCING ELIT. </vt:lpstr>
      <vt:lpstr>Этапы работы с рисками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В центре внимания</vt:lpstr>
      <vt:lpstr>LOREM IPSUM DOLOR SIT AMET, CONSECTETUER ADIPISCING ELIT.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2023-04-23T18:15:36Z</dcterms:created>
  <dcterms:modified xsi:type="dcterms:W3CDTF">2023-05-04T07:28:02Z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