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0" r:id="rId5"/>
    <p:sldId id="317" r:id="rId6"/>
    <p:sldId id="318" r:id="rId7"/>
    <p:sldId id="319" r:id="rId8"/>
    <p:sldId id="316" r:id="rId9"/>
    <p:sldId id="337" r:id="rId10"/>
    <p:sldId id="340" r:id="rId11"/>
    <p:sldId id="267" r:id="rId12"/>
    <p:sldId id="339" r:id="rId13"/>
    <p:sldId id="304" r:id="rId14"/>
    <p:sldId id="346" r:id="rId15"/>
    <p:sldId id="334" r:id="rId16"/>
    <p:sldId id="344" r:id="rId17"/>
    <p:sldId id="336" r:id="rId18"/>
    <p:sldId id="289" r:id="rId19"/>
    <p:sldId id="335" r:id="rId20"/>
    <p:sldId id="341" r:id="rId21"/>
    <p:sldId id="342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69"/>
    <a:srgbClr val="0D3047"/>
    <a:srgbClr val="0B2B41"/>
    <a:srgbClr val="114263"/>
    <a:srgbClr val="401918"/>
    <a:srgbClr val="731F1C"/>
    <a:srgbClr val="AB678E"/>
    <a:srgbClr val="B2606E"/>
    <a:srgbClr val="CA929B"/>
    <a:srgbClr val="248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04.05.2023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18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8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страниц книги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</p:spPr>
      </p:pic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800" y="1170528"/>
            <a:ext cx="7236312" cy="2852737"/>
          </a:xfrm>
        </p:spPr>
        <p:txBody>
          <a:bodyPr rtlCol="0"/>
          <a:lstStyle/>
          <a:p>
            <a:pPr rtl="0"/>
            <a:r>
              <a:rPr lang="ru-RU" b="1" dirty="0">
                <a:latin typeface="Arial Black" panose="020B0A04020102020204" pitchFamily="34" charset="0"/>
              </a:rPr>
              <a:t>Командное наставничество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F200E92-5A1F-40B7-AE02-46929BC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3104" y="4562857"/>
            <a:ext cx="7236312" cy="1261872"/>
          </a:xfrm>
        </p:spPr>
        <p:txBody>
          <a:bodyPr rtlCol="0"/>
          <a:lstStyle/>
          <a:p>
            <a:pPr rtl="0"/>
            <a:r>
              <a:rPr lang="ru-RU" sz="2400" b="1" dirty="0">
                <a:latin typeface="Arial Black" panose="020B0A04020102020204" pitchFamily="34" charset="0"/>
              </a:rPr>
              <a:t>Совещание с управленческими командами ШНОР и школ-наставников</a:t>
            </a:r>
          </a:p>
          <a:p>
            <a:pPr rtl="0"/>
            <a:r>
              <a:rPr lang="ru-RU" sz="2400" b="1" dirty="0">
                <a:latin typeface="Arial Black" panose="020B0A04020102020204" pitchFamily="34" charset="0"/>
              </a:rPr>
              <a:t>03.05.2023</a:t>
            </a:r>
          </a:p>
        </p:txBody>
      </p:sp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2E31C-66EA-4147-8366-B9254B7B8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9" y="76200"/>
            <a:ext cx="4857750" cy="33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15592-60E4-4DA3-B0C6-DF9EDC94C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739" y="2825689"/>
            <a:ext cx="5705475" cy="282379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9CAC7F-C775-496E-8C9F-19ACFB4C8F09}"/>
              </a:ext>
            </a:extLst>
          </p:cNvPr>
          <p:cNvSpPr/>
          <p:nvPr/>
        </p:nvSpPr>
        <p:spPr>
          <a:xfrm>
            <a:off x="255709" y="4137366"/>
            <a:ext cx="57054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Факты (причины) собираются и заполняются слева от оси, идеи по улучшению – справа от причинной оси. Идеи оцениваются и отбираются.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99215-9BCB-4B3E-B9D4-674CB094C509}"/>
              </a:ext>
            </a:extLst>
          </p:cNvPr>
          <p:cNvSpPr txBox="1"/>
          <p:nvPr/>
        </p:nvSpPr>
        <p:spPr>
          <a:xfrm>
            <a:off x="6483374" y="347472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31F1C"/>
                </a:solidFill>
                <a:latin typeface="Arial Black" panose="020B0A04020102020204" pitchFamily="34" charset="0"/>
              </a:rPr>
              <a:t>КОСТЬ ИСИКАВЫ</a:t>
            </a:r>
          </a:p>
        </p:txBody>
      </p:sp>
    </p:spTree>
    <p:extLst>
      <p:ext uri="{BB962C8B-B14F-4D97-AF65-F5344CB8AC3E}">
        <p14:creationId xmlns:p14="http://schemas.microsoft.com/office/powerpoint/2010/main" val="65196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59A4B9-F4D3-4365-AD24-5BFB6B5D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" y="621792"/>
            <a:ext cx="11224789" cy="522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924FB-F882-448B-AB51-BFEBFC70B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r="14339" b="5735"/>
          <a:stretch/>
        </p:blipFill>
        <p:spPr>
          <a:xfrm>
            <a:off x="65151" y="0"/>
            <a:ext cx="5375529" cy="418001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AF564-6C2C-4188-8D73-6B029145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99" y="3243834"/>
            <a:ext cx="6191250" cy="3486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4450B-2E85-4E2A-A69E-2F279A55D5AA}"/>
              </a:ext>
            </a:extLst>
          </p:cNvPr>
          <p:cNvSpPr txBox="1"/>
          <p:nvPr/>
        </p:nvSpPr>
        <p:spPr>
          <a:xfrm>
            <a:off x="7432549" y="2502170"/>
            <a:ext cx="319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D3047"/>
                </a:solidFill>
              </a:rPr>
              <a:t>Окно </a:t>
            </a:r>
            <a:r>
              <a:rPr lang="ru-RU" sz="3600" b="1" dirty="0" err="1">
                <a:solidFill>
                  <a:srgbClr val="0D3047"/>
                </a:solidFill>
              </a:rPr>
              <a:t>Джохари</a:t>
            </a:r>
            <a:endParaRPr lang="ru-RU" sz="3600" b="1" dirty="0">
              <a:solidFill>
                <a:srgbClr val="0D3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3AA945E-91DD-4BE9-A9E5-6525A6792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738" y="26099"/>
            <a:ext cx="5332147" cy="8239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731F1C"/>
                </a:solidFill>
                <a:latin typeface="Arial Black" panose="020B0A04020102020204" pitchFamily="34" charset="0"/>
              </a:rPr>
              <a:t>ШНОР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CBF4965-B7CC-4934-B655-F39CDA83F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5243"/>
            <a:ext cx="5276850" cy="8239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4000" dirty="0">
                <a:solidFill>
                  <a:srgbClr val="731F1C"/>
                </a:solidFill>
                <a:latin typeface="Arial Black" panose="020B0A04020102020204" pitchFamily="34" charset="0"/>
              </a:rPr>
              <a:t>Школа-наставник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373A58-2491-4EAE-AD52-D411ED48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38" y="859155"/>
            <a:ext cx="5332147" cy="533050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Формирование команды</a:t>
            </a:r>
          </a:p>
          <a:p>
            <a:r>
              <a:rPr lang="ru-RU" dirty="0">
                <a:latin typeface="Arial Black" panose="020B0A04020102020204" pitchFamily="34" charset="0"/>
              </a:rPr>
              <a:t>Проведение самодиагностики, выявление факторов риска</a:t>
            </a:r>
          </a:p>
          <a:p>
            <a:r>
              <a:rPr lang="ru-RU" dirty="0">
                <a:latin typeface="Arial Black" panose="020B0A04020102020204" pitchFamily="34" charset="0"/>
              </a:rPr>
              <a:t>Разработка программы </a:t>
            </a:r>
            <a:r>
              <a:rPr lang="ru-RU" dirty="0" err="1">
                <a:latin typeface="Arial Black" panose="020B0A04020102020204" pitchFamily="34" charset="0"/>
              </a:rPr>
              <a:t>антирисковых</a:t>
            </a:r>
            <a:r>
              <a:rPr lang="ru-RU" dirty="0">
                <a:latin typeface="Arial Black" panose="020B0A04020102020204" pitchFamily="34" charset="0"/>
              </a:rPr>
              <a:t> мер и среднесрочной программы развития</a:t>
            </a:r>
          </a:p>
          <a:p>
            <a:r>
              <a:rPr lang="ru-RU" dirty="0">
                <a:latin typeface="Arial Black" panose="020B0A04020102020204" pitchFamily="34" charset="0"/>
              </a:rPr>
              <a:t>Разработка концепции развития ОО (на 3 года)</a:t>
            </a:r>
          </a:p>
          <a:p>
            <a:r>
              <a:rPr lang="ru-RU" dirty="0">
                <a:latin typeface="Arial Black" panose="020B0A04020102020204" pitchFamily="34" charset="0"/>
              </a:rPr>
              <a:t>Реализация </a:t>
            </a:r>
            <a:r>
              <a:rPr lang="ru-RU" dirty="0" err="1">
                <a:latin typeface="Arial Black" panose="020B0A04020102020204" pitchFamily="34" charset="0"/>
              </a:rPr>
              <a:t>антирисковых</a:t>
            </a:r>
            <a:r>
              <a:rPr lang="ru-RU" dirty="0">
                <a:latin typeface="Arial Black" panose="020B0A04020102020204" pitchFamily="34" charset="0"/>
              </a:rPr>
              <a:t> программ</a:t>
            </a:r>
          </a:p>
          <a:p>
            <a:r>
              <a:rPr lang="ru-RU" dirty="0">
                <a:latin typeface="Arial Black" panose="020B0A04020102020204" pitchFamily="34" charset="0"/>
              </a:rPr>
              <a:t>Мониторинг и коррекция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B7FB8F2-0343-4635-A40C-3B3B1DD34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850011"/>
            <a:ext cx="5276850" cy="5339652"/>
          </a:xfrm>
          <a:solidFill>
            <a:schemeClr val="accent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Формирование команды и определение ответственного за взаимодействие со ШНОР</a:t>
            </a:r>
          </a:p>
          <a:p>
            <a:r>
              <a:rPr lang="ru-RU" dirty="0">
                <a:latin typeface="Arial Black" panose="020B0A04020102020204" pitchFamily="34" charset="0"/>
              </a:rPr>
              <a:t>Анализ ВСОКО, результатов самообследования, самодиагностики ШНОР, помощь в определении факторов риска.</a:t>
            </a:r>
          </a:p>
          <a:p>
            <a:r>
              <a:rPr lang="ru-RU" dirty="0">
                <a:latin typeface="Arial Black" panose="020B0A04020102020204" pitchFamily="34" charset="0"/>
              </a:rPr>
              <a:t>Помощь в разработке программы </a:t>
            </a:r>
            <a:r>
              <a:rPr lang="ru-RU" dirty="0" err="1">
                <a:latin typeface="Arial Black" panose="020B0A04020102020204" pitchFamily="34" charset="0"/>
              </a:rPr>
              <a:t>антирисковых</a:t>
            </a:r>
            <a:r>
              <a:rPr lang="ru-RU" dirty="0">
                <a:latin typeface="Arial Black" panose="020B0A04020102020204" pitchFamily="34" charset="0"/>
              </a:rPr>
              <a:t> мер и среднесрочной программы развития. Анализ собственных ресурсов для поддержки в реализации программ в соответствии с запросом ШНОР</a:t>
            </a:r>
          </a:p>
          <a:p>
            <a:r>
              <a:rPr lang="ru-RU" dirty="0">
                <a:latin typeface="Arial Black" panose="020B0A04020102020204" pitchFamily="34" charset="0"/>
              </a:rPr>
              <a:t>Поддержка в реализации </a:t>
            </a:r>
            <a:r>
              <a:rPr lang="ru-RU" dirty="0" err="1">
                <a:latin typeface="Arial Black" panose="020B0A04020102020204" pitchFamily="34" charset="0"/>
              </a:rPr>
              <a:t>антирисковых</a:t>
            </a:r>
            <a:r>
              <a:rPr lang="ru-RU" dirty="0">
                <a:latin typeface="Arial Black" panose="020B0A04020102020204" pitchFamily="34" charset="0"/>
              </a:rPr>
              <a:t> программ, участие в совместных мероприятиях</a:t>
            </a:r>
          </a:p>
          <a:p>
            <a:r>
              <a:rPr lang="ru-RU" dirty="0">
                <a:latin typeface="Arial Black" panose="020B0A04020102020204" pitchFamily="34" charset="0"/>
              </a:rPr>
              <a:t>Анализ результатов совместной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9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2C3056-1F3A-49D4-B463-FB6319AE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731F1C"/>
                </a:solidFill>
                <a:latin typeface="Arial Black" panose="020B0A04020102020204" pitchFamily="34" charset="0"/>
                <a:ea typeface="+mn-ea"/>
                <a:cs typeface="+mn-cs"/>
              </a:rPr>
              <a:t>В центре внимания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783787-6399-49E5-BB80-209B61A3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18" y="1624457"/>
            <a:ext cx="10815864" cy="43513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</a:rPr>
              <a:t>Управленческая команда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/>
              <a:t>Формы сотрудничества: совместное административное совещание, анализ документации, мастер-класс</a:t>
            </a:r>
          </a:p>
          <a:p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</a:rPr>
              <a:t>Педагогический коллектив</a:t>
            </a:r>
            <a:r>
              <a:rPr lang="ru-RU" dirty="0"/>
              <a:t>. Формы сотрудничества: совместное заседание ШМО, мастер-классы, наставничество педагог-педагог, совместный фестиваль методических находок, открытые уроки и т.д. </a:t>
            </a:r>
          </a:p>
          <a:p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</a:rPr>
              <a:t>Обучающиеся</a:t>
            </a:r>
            <a:r>
              <a:rPr lang="ru-RU" dirty="0">
                <a:highlight>
                  <a:srgbClr val="FFFF00"/>
                </a:highlight>
              </a:rPr>
              <a:t>.</a:t>
            </a:r>
            <a:r>
              <a:rPr lang="ru-RU" dirty="0"/>
              <a:t> Формы сотрудничества: совместные межшкольные мероприятия(викторины, конкурсы, конференции и пр.)сетевое сотрудничество (элективные курсы, проекты)</a:t>
            </a:r>
          </a:p>
          <a:p>
            <a:r>
              <a:rPr lang="ru-RU" b="1" dirty="0">
                <a:solidFill>
                  <a:srgbClr val="002060"/>
                </a:solidFill>
                <a:highlight>
                  <a:srgbClr val="FFFF00"/>
                </a:highlight>
              </a:rPr>
              <a:t>Родители</a:t>
            </a:r>
            <a:r>
              <a:rPr lang="ru-RU" dirty="0">
                <a:highlight>
                  <a:srgbClr val="FFFF00"/>
                </a:highlight>
              </a:rPr>
              <a:t>.</a:t>
            </a:r>
            <a:r>
              <a:rPr lang="ru-RU" dirty="0"/>
              <a:t> Формы сотрудничества: мастер-классы по работе с родителями, круглый стол и пр. </a:t>
            </a:r>
          </a:p>
        </p:txBody>
      </p:sp>
    </p:spTree>
    <p:extLst>
      <p:ext uri="{BB962C8B-B14F-4D97-AF65-F5344CB8AC3E}">
        <p14:creationId xmlns:p14="http://schemas.microsoft.com/office/powerpoint/2010/main" val="125437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15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61146-D126-4DE9-AF88-16D57DF97ECD}"/>
              </a:ext>
            </a:extLst>
          </p:cNvPr>
          <p:cNvSpPr txBox="1"/>
          <p:nvPr/>
        </p:nvSpPr>
        <p:spPr>
          <a:xfrm>
            <a:off x="417286" y="195702"/>
            <a:ext cx="567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31F1C"/>
                </a:solidFill>
                <a:latin typeface="Arial Black" panose="020B0A04020102020204" pitchFamily="34" charset="0"/>
              </a:rPr>
              <a:t>Первые шаги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4000E-9BCC-448E-9E02-CE1C3E7E7873}"/>
              </a:ext>
            </a:extLst>
          </p:cNvPr>
          <p:cNvSpPr txBox="1"/>
          <p:nvPr/>
        </p:nvSpPr>
        <p:spPr>
          <a:xfrm>
            <a:off x="310896" y="1349228"/>
            <a:ext cx="615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Заключить  соглашение о сотрудничестве и взаимодействии (до 20.05.2023)</a:t>
            </a:r>
          </a:p>
          <a:p>
            <a:r>
              <a:rPr lang="ru-RU" sz="2400" dirty="0"/>
              <a:t>2. Провести самодиагностику и анализ ВСОКО (до 20.06.2023)</a:t>
            </a:r>
          </a:p>
          <a:p>
            <a:r>
              <a:rPr lang="ru-RU" sz="2400" dirty="0"/>
              <a:t>3. Составить план совместной работы            (до 20.06.2023)</a:t>
            </a:r>
          </a:p>
          <a:p>
            <a:r>
              <a:rPr lang="ru-RU" sz="2400" dirty="0"/>
              <a:t>4. Консультации филиалов ЕДУ</a:t>
            </a:r>
          </a:p>
          <a:p>
            <a:r>
              <a:rPr lang="ru-RU" sz="2400" dirty="0"/>
              <a:t>5. Встреча с участием специалистов районных управлений образования Департамента образования г. Екатеринбурга  и ЕДУ  для обсуждения результатов работы в период 20.06-30.06. 2023</a:t>
            </a: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714FC-B0EC-4E2C-9492-923C0648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08" y="791718"/>
            <a:ext cx="9701784" cy="52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35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54A11C-744A-473A-8F88-2B9F787D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17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4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67810-9294-4187-95BD-59DA7FB1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13650" cy="66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7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E4506-1A9E-44AA-B2CE-3A51481F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2" y="356271"/>
            <a:ext cx="10815864" cy="830997"/>
          </a:xfrm>
        </p:spPr>
        <p:txBody>
          <a:bodyPr/>
          <a:lstStyle/>
          <a:p>
            <a:r>
              <a:rPr lang="ru-RU" sz="40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Командное наставничество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7E44A-3FDC-4321-A3F1-D288A604C8F6}"/>
              </a:ext>
            </a:extLst>
          </p:cNvPr>
          <p:cNvSpPr txBox="1"/>
          <p:nvPr/>
        </p:nvSpPr>
        <p:spPr>
          <a:xfrm>
            <a:off x="475488" y="1417320"/>
            <a:ext cx="11199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Разновидность универсальной технологии передачи опыта, знаний, формирования навыков, компетенций, </a:t>
            </a:r>
            <a:r>
              <a:rPr lang="ru-RU" sz="3600" dirty="0" err="1">
                <a:latin typeface="Arial Black" panose="020B0A04020102020204" pitchFamily="34" charset="0"/>
              </a:rPr>
              <a:t>метакомпетенций</a:t>
            </a:r>
            <a:r>
              <a:rPr lang="ru-RU" sz="3600" dirty="0">
                <a:latin typeface="Arial Black" panose="020B0A04020102020204" pitchFamily="34" charset="0"/>
              </a:rPr>
              <a:t> и ценностей через </a:t>
            </a:r>
            <a:r>
              <a:rPr lang="ru-RU" sz="3600" dirty="0" err="1">
                <a:latin typeface="Arial Black" panose="020B0A04020102020204" pitchFamily="34" charset="0"/>
              </a:rPr>
              <a:t>взаимообогащающее</a:t>
            </a:r>
            <a:r>
              <a:rPr lang="ru-RU" sz="3600" dirty="0">
                <a:latin typeface="Arial Black" panose="020B0A04020102020204" pitchFamily="34" charset="0"/>
              </a:rPr>
              <a:t> общение, основанное на доверии и партнерстве двух и более школьных команд</a:t>
            </a:r>
          </a:p>
        </p:txBody>
      </p:sp>
    </p:spTree>
    <p:extLst>
      <p:ext uri="{BB962C8B-B14F-4D97-AF65-F5344CB8AC3E}">
        <p14:creationId xmlns:p14="http://schemas.microsoft.com/office/powerpoint/2010/main" val="161178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E182F-2A59-41C9-8A7A-D1E10F9C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73152"/>
            <a:ext cx="10815864" cy="1371599"/>
          </a:xfrm>
        </p:spPr>
        <p:txBody>
          <a:bodyPr/>
          <a:lstStyle/>
          <a:p>
            <a:r>
              <a:rPr lang="ru-RU" sz="40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Принципы командного наставничества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22E76-3D6E-40A4-BF8C-956DB7A13680}"/>
              </a:ext>
            </a:extLst>
          </p:cNvPr>
          <p:cNvSpPr txBox="1"/>
          <p:nvPr/>
        </p:nvSpPr>
        <p:spPr>
          <a:xfrm>
            <a:off x="347454" y="1316736"/>
            <a:ext cx="11387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 Black" panose="020B0A04020102020204" pitchFamily="34" charset="0"/>
              </a:rPr>
              <a:t>Приоритетность равноправного взаимодействия</a:t>
            </a:r>
          </a:p>
          <a:p>
            <a:endParaRPr lang="ru-RU" sz="32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 Black" panose="020B0A04020102020204" pitchFamily="34" charset="0"/>
              </a:rPr>
              <a:t>Командность</a:t>
            </a:r>
          </a:p>
          <a:p>
            <a:endParaRPr lang="ru-RU" sz="32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 Black" panose="020B0A04020102020204" pitchFamily="34" charset="0"/>
              </a:rPr>
              <a:t>Принцип  комплексности  и  одновременности  мер  поддержки  по  разным  направлениям деятельности школы</a:t>
            </a:r>
          </a:p>
          <a:p>
            <a:endParaRPr lang="ru-RU" sz="32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latin typeface="Arial Black" panose="020B0A04020102020204" pitchFamily="34" charset="0"/>
              </a:rPr>
              <a:t>Принцип  адресности  и  целевого 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93544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B027B-F08C-4DC9-9B8F-CF2726AD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78" y="209967"/>
            <a:ext cx="10815864" cy="1243929"/>
          </a:xfrm>
        </p:spPr>
        <p:txBody>
          <a:bodyPr/>
          <a:lstStyle/>
          <a:p>
            <a:r>
              <a:rPr lang="ru-RU" sz="40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Цель командного наставничества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86850-306B-4BFB-BC60-CF01645A30A3}"/>
              </a:ext>
            </a:extLst>
          </p:cNvPr>
          <p:cNvSpPr txBox="1"/>
          <p:nvPr/>
        </p:nvSpPr>
        <p:spPr>
          <a:xfrm>
            <a:off x="569178" y="1746504"/>
            <a:ext cx="112082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не краткосрочный эффект временного повышения учебных результатов,  положительно сказывающегося на образовательной статистики и  отчётности, а </a:t>
            </a:r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стойкое повышение педагогического потенциала школ, обеспечивающее их дальнейшее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8930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8F5B50D-245F-45A8-82BF-FF4F218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535"/>
            <a:ext cx="11841480" cy="1399377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КОНЦЕПТУАЛЬНАЯ МОДЕЛЬ КАЧЕСТВА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3B409D-F824-46D6-92D4-A876927887AB}"/>
              </a:ext>
            </a:extLst>
          </p:cNvPr>
          <p:cNvSpPr/>
          <p:nvPr/>
        </p:nvSpPr>
        <p:spPr>
          <a:xfrm>
            <a:off x="4041648" y="1780029"/>
            <a:ext cx="3304032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Качество образования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511CEA-4248-494C-846A-D88ED8CB3E91}"/>
              </a:ext>
            </a:extLst>
          </p:cNvPr>
          <p:cNvSpPr/>
          <p:nvPr/>
        </p:nvSpPr>
        <p:spPr>
          <a:xfrm>
            <a:off x="1277112" y="2584704"/>
            <a:ext cx="2926080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Качество процесса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D4157-E653-4107-9A19-CA0B54217C18}"/>
              </a:ext>
            </a:extLst>
          </p:cNvPr>
          <p:cNvSpPr/>
          <p:nvPr/>
        </p:nvSpPr>
        <p:spPr>
          <a:xfrm>
            <a:off x="7345680" y="2508504"/>
            <a:ext cx="2926080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Качество системы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BAB4E94-B860-4A45-9124-E706609D044E}"/>
              </a:ext>
            </a:extLst>
          </p:cNvPr>
          <p:cNvSpPr/>
          <p:nvPr/>
        </p:nvSpPr>
        <p:spPr>
          <a:xfrm>
            <a:off x="688848" y="3587497"/>
            <a:ext cx="2926080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Качество ученика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3A12C0-46F8-4AEF-B3D3-B463A54ADF85}"/>
              </a:ext>
            </a:extLst>
          </p:cNvPr>
          <p:cNvSpPr/>
          <p:nvPr/>
        </p:nvSpPr>
        <p:spPr>
          <a:xfrm>
            <a:off x="7809984" y="3603067"/>
            <a:ext cx="2926080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Качество педагога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F60C2F-8FFD-4420-8CF9-7BC9DC5CF3C9}"/>
              </a:ext>
            </a:extLst>
          </p:cNvPr>
          <p:cNvSpPr/>
          <p:nvPr/>
        </p:nvSpPr>
        <p:spPr>
          <a:xfrm>
            <a:off x="1231392" y="4803651"/>
            <a:ext cx="2926080" cy="39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Качество родителей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DB3802-2B79-464E-9DB5-D1B16849DA02}"/>
              </a:ext>
            </a:extLst>
          </p:cNvPr>
          <p:cNvSpPr/>
          <p:nvPr/>
        </p:nvSpPr>
        <p:spPr>
          <a:xfrm>
            <a:off x="5693664" y="4846321"/>
            <a:ext cx="2926080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Качество управления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EB3A16F-ED31-4857-9036-BFBFF110904E}"/>
              </a:ext>
            </a:extLst>
          </p:cNvPr>
          <p:cNvCxnSpPr/>
          <p:nvPr/>
        </p:nvCxnSpPr>
        <p:spPr>
          <a:xfrm flipH="1">
            <a:off x="2916936" y="2039112"/>
            <a:ext cx="1124712" cy="469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F58A66D-AB78-47D5-AE44-9A934AB1226B}"/>
              </a:ext>
            </a:extLst>
          </p:cNvPr>
          <p:cNvCxnSpPr/>
          <p:nvPr/>
        </p:nvCxnSpPr>
        <p:spPr>
          <a:xfrm flipH="1">
            <a:off x="2045208" y="3008376"/>
            <a:ext cx="1124712" cy="469392"/>
          </a:xfrm>
          <a:prstGeom prst="straightConnector1">
            <a:avLst/>
          </a:prstGeom>
          <a:ln>
            <a:solidFill>
              <a:srgbClr val="11426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E9A1052-4829-4B1B-8F8C-F958E832F34E}"/>
              </a:ext>
            </a:extLst>
          </p:cNvPr>
          <p:cNvCxnSpPr>
            <a:cxnSpLocks/>
          </p:cNvCxnSpPr>
          <p:nvPr/>
        </p:nvCxnSpPr>
        <p:spPr>
          <a:xfrm flipH="1">
            <a:off x="8193024" y="3965453"/>
            <a:ext cx="1080000" cy="864000"/>
          </a:xfrm>
          <a:prstGeom prst="straightConnector1">
            <a:avLst/>
          </a:prstGeom>
          <a:ln>
            <a:solidFill>
              <a:srgbClr val="11426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7A5E700-9637-4D48-A3C5-37D2CF931099}"/>
              </a:ext>
            </a:extLst>
          </p:cNvPr>
          <p:cNvCxnSpPr>
            <a:cxnSpLocks/>
          </p:cNvCxnSpPr>
          <p:nvPr/>
        </p:nvCxnSpPr>
        <p:spPr>
          <a:xfrm>
            <a:off x="2740152" y="3965453"/>
            <a:ext cx="969264" cy="807715"/>
          </a:xfrm>
          <a:prstGeom prst="straightConnector1">
            <a:avLst/>
          </a:prstGeom>
          <a:ln>
            <a:solidFill>
              <a:srgbClr val="11426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FA68E3-FF26-4907-9C89-1F47975D6555}"/>
              </a:ext>
            </a:extLst>
          </p:cNvPr>
          <p:cNvCxnSpPr>
            <a:cxnSpLocks/>
          </p:cNvCxnSpPr>
          <p:nvPr/>
        </p:nvCxnSpPr>
        <p:spPr>
          <a:xfrm flipH="1" flipV="1">
            <a:off x="8355578" y="2867398"/>
            <a:ext cx="917446" cy="6854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5FAEE32-1E17-402D-A661-0A19AC3ADD09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203192" y="2758440"/>
            <a:ext cx="31424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05EEE54-8818-4A26-946F-7699BA07F005}"/>
              </a:ext>
            </a:extLst>
          </p:cNvPr>
          <p:cNvCxnSpPr>
            <a:cxnSpLocks/>
          </p:cNvCxnSpPr>
          <p:nvPr/>
        </p:nvCxnSpPr>
        <p:spPr>
          <a:xfrm flipH="1" flipV="1">
            <a:off x="3921252" y="2943598"/>
            <a:ext cx="3549396" cy="18858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225E523-31E4-4E7D-96D9-3C785DCB9BC5}"/>
              </a:ext>
            </a:extLst>
          </p:cNvPr>
          <p:cNvCxnSpPr>
            <a:cxnSpLocks/>
          </p:cNvCxnSpPr>
          <p:nvPr/>
        </p:nvCxnSpPr>
        <p:spPr>
          <a:xfrm flipH="1">
            <a:off x="7682484" y="2867398"/>
            <a:ext cx="35052" cy="19620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64E8D9C-9711-4650-B082-E1F2F114FCB3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7345680" y="2004057"/>
            <a:ext cx="1319786" cy="461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51E00F1-AEC0-4000-BDD7-4F5E31071BA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971033" y="2253994"/>
            <a:ext cx="1838951" cy="1522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AA94D1C-39FF-43AC-9129-0E5715DF172E}"/>
              </a:ext>
            </a:extLst>
          </p:cNvPr>
          <p:cNvCxnSpPr>
            <a:cxnSpLocks/>
          </p:cNvCxnSpPr>
          <p:nvPr/>
        </p:nvCxnSpPr>
        <p:spPr>
          <a:xfrm>
            <a:off x="5634229" y="2263139"/>
            <a:ext cx="903731" cy="25777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C48F543-1011-46B4-A882-17ADAC0BAF5D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154424" y="5020057"/>
            <a:ext cx="15392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F1663F32-775E-442F-A296-F5EC9FEA6E03}"/>
              </a:ext>
            </a:extLst>
          </p:cNvPr>
          <p:cNvCxnSpPr>
            <a:cxnSpLocks/>
          </p:cNvCxnSpPr>
          <p:nvPr/>
        </p:nvCxnSpPr>
        <p:spPr>
          <a:xfrm flipH="1">
            <a:off x="3602736" y="2220365"/>
            <a:ext cx="1637539" cy="1509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E7CAA7AD-3C0A-40FA-AA12-85E59B58A06F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575310" y="3722679"/>
            <a:ext cx="4234674" cy="541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3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A8EA4-26E2-439B-8467-FA5D550F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6" y="0"/>
            <a:ext cx="12024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4DF32F-89A1-4245-9F9A-8D09B6DE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2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ид сверху на винтовую лестницу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33" name="Заголовок 32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8" name="Прямоугольник 7" descr="Декоративный элемент">
            <a:extLst>
              <a:ext uri="{FF2B5EF4-FFF2-40B4-BE49-F238E27FC236}">
                <a16:creationId xmlns:a16="http://schemas.microsoft.com/office/drawing/2014/main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8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95045-699C-450C-98D0-03296EE1A3DE}"/>
              </a:ext>
            </a:extLst>
          </p:cNvPr>
          <p:cNvSpPr txBox="1"/>
          <p:nvPr/>
        </p:nvSpPr>
        <p:spPr>
          <a:xfrm>
            <a:off x="0" y="50580"/>
            <a:ext cx="871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Условия преодоления рисков низких образовательных результатов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DBC34-625E-4DA0-B7EF-6698342F872A}"/>
              </a:ext>
            </a:extLst>
          </p:cNvPr>
          <p:cNvSpPr txBox="1"/>
          <p:nvPr/>
        </p:nvSpPr>
        <p:spPr>
          <a:xfrm>
            <a:off x="0" y="1449978"/>
            <a:ext cx="68031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 Black" panose="020B0A04020102020204" pitchFamily="34" charset="0"/>
              </a:rPr>
              <a:t>Объективная самооценка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 Black" panose="020B0A04020102020204" pitchFamily="34" charset="0"/>
              </a:rPr>
              <a:t>Осознание потребности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 Black" panose="020B0A04020102020204" pitchFamily="34" charset="0"/>
              </a:rPr>
              <a:t>Мотивация всех субъектов образовательных отношений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 Black" panose="020B0A04020102020204" pitchFamily="34" charset="0"/>
              </a:rPr>
              <a:t>Изучение внешней среды школы для компенсации дефицитов и расширения внутренних возможностей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 Black" panose="020B0A04020102020204" pitchFamily="34" charset="0"/>
              </a:rPr>
              <a:t>Активные действия, направленные на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613A2F-BF1B-448B-93A1-4C06D217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401991"/>
            <a:ext cx="10815864" cy="830997"/>
          </a:xfrm>
        </p:spPr>
        <p:txBody>
          <a:bodyPr/>
          <a:lstStyle/>
          <a:p>
            <a:r>
              <a:rPr lang="ru-RU" sz="4000" b="1" cap="all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Этапы работы с рисками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A58F32-1515-424E-B23E-48749645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335024"/>
            <a:ext cx="10815864" cy="480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30369"/>
                </a:solidFill>
              </a:rPr>
              <a:t>Формирование команды для реализации проекта по выводу школы в эффективное функционирование</a:t>
            </a:r>
          </a:p>
          <a:p>
            <a:r>
              <a:rPr lang="ru-RU" b="1" dirty="0"/>
              <a:t>Проведение самодиагностики, выявление рисков (содержательный анализ результатов ВПР, ОГЭ, ЕГЭ, системы работы ОО)</a:t>
            </a:r>
          </a:p>
          <a:p>
            <a:r>
              <a:rPr lang="ru-RU" b="1" dirty="0">
                <a:solidFill>
                  <a:srgbClr val="030369"/>
                </a:solidFill>
              </a:rPr>
              <a:t>Разработка </a:t>
            </a:r>
            <a:r>
              <a:rPr lang="ru-RU" b="1" dirty="0" err="1">
                <a:solidFill>
                  <a:srgbClr val="030369"/>
                </a:solidFill>
              </a:rPr>
              <a:t>антирисковой</a:t>
            </a:r>
            <a:r>
              <a:rPr lang="ru-RU" b="1" dirty="0">
                <a:solidFill>
                  <a:srgbClr val="030369"/>
                </a:solidFill>
              </a:rPr>
              <a:t> программы и среднесрочной программы развития ОО</a:t>
            </a:r>
          </a:p>
          <a:p>
            <a:r>
              <a:rPr lang="ru-RU" dirty="0"/>
              <a:t>Реализация </a:t>
            </a:r>
            <a:r>
              <a:rPr lang="ru-RU" dirty="0" err="1"/>
              <a:t>антирисковой</a:t>
            </a:r>
            <a:r>
              <a:rPr lang="ru-RU" dirty="0"/>
              <a:t> программы и программы развития ОО</a:t>
            </a:r>
          </a:p>
          <a:p>
            <a:r>
              <a:rPr lang="ru-RU" b="1" dirty="0">
                <a:solidFill>
                  <a:srgbClr val="030369"/>
                </a:solidFill>
              </a:rPr>
              <a:t>Мониторинг реализации программ</a:t>
            </a:r>
          </a:p>
          <a:p>
            <a:r>
              <a:rPr lang="ru-RU" dirty="0"/>
              <a:t>Анализ результатов </a:t>
            </a:r>
            <a:r>
              <a:rPr lang="ru-RU" dirty="0" err="1"/>
              <a:t>антирисковой</a:t>
            </a:r>
            <a:r>
              <a:rPr lang="ru-RU" dirty="0"/>
              <a:t> программы и среднесрочной программы развития. Коррекция.</a:t>
            </a:r>
          </a:p>
        </p:txBody>
      </p:sp>
    </p:spTree>
    <p:extLst>
      <p:ext uri="{BB962C8B-B14F-4D97-AF65-F5344CB8AC3E}">
        <p14:creationId xmlns:p14="http://schemas.microsoft.com/office/powerpoint/2010/main" val="1294316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9A191-EC8C-4AA6-9C64-D32B5F047436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b0879af-3eba-417a-a55a-ffe6dcd6ca77"/>
    <ds:schemaRef ds:uri="6dc4bcd6-49db-4c07-9060-8acfc67cef9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577</Words>
  <Application>Microsoft Office PowerPoint</Application>
  <PresentationFormat>Широкоэкранный</PresentationFormat>
  <Paragraphs>77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Corbel</vt:lpstr>
      <vt:lpstr>Wingdings</vt:lpstr>
      <vt:lpstr>Тема Office</vt:lpstr>
      <vt:lpstr>Командное наставничество</vt:lpstr>
      <vt:lpstr>Командное наставничество</vt:lpstr>
      <vt:lpstr>Принципы командного наставничества</vt:lpstr>
      <vt:lpstr>Цель командного наставничества</vt:lpstr>
      <vt:lpstr>КОНЦЕПТУАЛЬНАЯ МОДЕЛЬ КАЧЕСТВА ОБРАЗОВАНИЯ</vt:lpstr>
      <vt:lpstr>Презентация PowerPoint</vt:lpstr>
      <vt:lpstr>Презентация PowerPoint</vt:lpstr>
      <vt:lpstr>LOREM IPSUM DOLOR SIT AMET, CONSECTETUER ADIPISCING ELIT. </vt:lpstr>
      <vt:lpstr>Этапы работы с рисками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центре внимания</vt:lpstr>
      <vt:lpstr>LOREM IPSUM DOLOR SIT AMET, CONSECTETUER ADIPISCING ELIT.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2023-04-23T18:15:36Z</dcterms:created>
  <dcterms:modified xsi:type="dcterms:W3CDTF">2023-05-04T07:28:02Z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